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</p:sldIdLst>
  <p:sldSz cx="9144000" cy="5143500" type="screen16x9"/>
  <p:notesSz cx="6858000" cy="9144000"/>
  <p:embeddedFontLst>
    <p:embeddedFont>
      <p:font typeface="Tahoma" panose="020B0604030504040204" pitchFamily="34" charset="0"/>
      <p:regular r:id="rId14"/>
      <p:bold r:id="rId15"/>
    </p:embeddedFont>
    <p:embeddedFont>
      <p:font typeface="Proxima Nova" panose="020B0604020202020204" charset="0"/>
      <p:regular r:id="rId16"/>
      <p:bold r:id="rId17"/>
      <p:italic r:id="rId18"/>
      <p:boldItalic r:id="rId19"/>
    </p:embeddedFont>
    <p:embeddedFont>
      <p:font typeface="Alfa Slab One" panose="020B0604020202020204" charset="0"/>
      <p:regular r:id="rId20"/>
    </p:embeddedFont>
    <p:embeddedFont>
      <p:font typeface="Comic Sans MS" panose="030F0702030302020204" pitchFamily="66" charset="0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96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756179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7944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237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9209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3808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6247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7674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5516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7302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0011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9596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4278300" y="2751162"/>
            <a:ext cx="5874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accent3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38" name="Shape 38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ubTitle" idx="1"/>
          </p:nvPr>
        </p:nvSpPr>
        <p:spPr>
          <a:xfrm>
            <a:off x="265500" y="2981125"/>
            <a:ext cx="4045200" cy="13454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lang="en" sz="10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viroinsite.com/img/case_studies/catalonia/contour-groundwater-tce-x-section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-media-cache-ak0.pinimg.com/736x/b0/30/ea/b030ea10fbe198960cc748d603816804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enviroinsite.com/img/case_studies/catalonia/contour-groundwater-tce-x-section.jpg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-media-cache-ak0.pinimg.com/736x/b0/30/ea/b030ea10fbe198960cc748d603816804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hyperlink" Target="https://opentextbc.ca/geology/wp-content/uploads/sites/110/2015/08/Contaminant-Plume.pn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dirty="0">
                <a:latin typeface="Tahoma"/>
                <a:ea typeface="Tahoma"/>
                <a:cs typeface="Tahoma"/>
                <a:sym typeface="Tahoma"/>
              </a:rPr>
              <a:t>Monitored Natural Attenuation (MNA)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subTitle" idx="1"/>
          </p:nvPr>
        </p:nvSpPr>
        <p:spPr>
          <a:xfrm>
            <a:off x="311700" y="3447797"/>
            <a:ext cx="8769900" cy="733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Tahoma"/>
                <a:ea typeface="Tahoma"/>
                <a:cs typeface="Tahoma"/>
                <a:sym typeface="Tahoma"/>
              </a:rPr>
              <a:t>By: Gilbert Ordaz, Lynn Brown, Ernesto Silva and Megan Moore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311700" y="954972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/>
              <a:t>Yes/already are</a:t>
            </a:r>
          </a:p>
          <a:p>
            <a:pPr marL="971550" lvl="1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000" dirty="0"/>
              <a:t>Nature cleans</a:t>
            </a:r>
          </a:p>
          <a:p>
            <a:pPr marL="971550" lvl="1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000" dirty="0"/>
              <a:t>We monitor </a:t>
            </a:r>
          </a:p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/>
              <a:t>Continue to </a:t>
            </a:r>
            <a:r>
              <a:rPr lang="en" sz="2200" dirty="0" smtClean="0"/>
              <a:t>invest</a:t>
            </a:r>
          </a:p>
          <a:p>
            <a:pPr marL="514350" lvl="4" indent="-285750">
              <a:buFont typeface="Arial" panose="020B0604020202020204" pitchFamily="34" charset="0"/>
              <a:buChar char="•"/>
            </a:pPr>
            <a:r>
              <a:rPr lang="en-US" dirty="0" smtClean="0"/>
              <a:t>	  </a:t>
            </a:r>
            <a:r>
              <a:rPr lang="en-US" sz="2000" dirty="0" smtClean="0"/>
              <a:t>C</a:t>
            </a:r>
            <a:r>
              <a:rPr lang="en" sz="2000" dirty="0" smtClean="0"/>
              <a:t>ost more if it got into the creek</a:t>
            </a:r>
            <a:endParaRPr lang="en" sz="2000" dirty="0"/>
          </a:p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/>
              <a:t>No investment required (for natural part)</a:t>
            </a:r>
          </a:p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/>
              <a:t>Must check monitoring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311700" y="226050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  <a:ea typeface="Tahoma"/>
                <a:cs typeface="Tahoma"/>
                <a:sym typeface="Tahoma"/>
              </a:rPr>
              <a:t>Should HSU Invest in MNA?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5150" y="445025"/>
            <a:ext cx="2388100" cy="424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  <a:ea typeface="Tahoma"/>
                <a:cs typeface="Tahoma"/>
                <a:sym typeface="Tahoma"/>
              </a:rPr>
              <a:t>Works Cited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"Monitored Natural Attenuation." </a:t>
            </a:r>
            <a:r>
              <a:rPr lang="en" sz="1500" i="1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Cpeo.org</a:t>
            </a: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. N.p., n.d. Web. 15 Mar. 2016.</a:t>
            </a:r>
          </a:p>
          <a:p>
            <a:pPr marL="171450" lvl="0" indent="-1714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"Monitored Natural Attenuation." </a:t>
            </a:r>
            <a:r>
              <a:rPr lang="en" sz="1500" i="1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Monitored Natural Attenuation</a:t>
            </a: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. N.p., n.d. Web. 23 Mar. 2016. &lt;https://www.deq.state.ok.us/lpdnew/FactSheets/MonitoredNaturalAttenuation.htm&gt;.</a:t>
            </a:r>
          </a:p>
          <a:p>
            <a:pPr marL="171450" lvl="0" indent="-1714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1500" i="1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Natural Attenuation Case Study</a:t>
            </a: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. N.d. Web. 23 Mar. 2016. &lt;</a:t>
            </a:r>
            <a:r>
              <a:rPr lang="en" sz="1500" u="sng" dirty="0">
                <a:solidFill>
                  <a:schemeClr val="hlink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  <a:hlinkClick r:id="rId3"/>
              </a:rPr>
              <a:t>http://www.enviroinsite.com/img/case_studies/catalonia/contour-groundwater-tce-x-section.jpg</a:t>
            </a: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&gt;.</a:t>
            </a:r>
          </a:p>
          <a:p>
            <a:pPr marL="171450" lvl="0" indent="-1714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N.p., n.d. Web. &lt;https://opentextbc.ca/geology/chapter/14-4-groundwater-quality/&gt;.</a:t>
            </a:r>
          </a:p>
          <a:p>
            <a:pPr marL="171450" lvl="0" indent="-1714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Photograph found online: “Make your own water filter for kid” Web. 23 Mar. 2016. &lt;</a:t>
            </a:r>
            <a:r>
              <a:rPr lang="en" sz="1500" u="sng" dirty="0">
                <a:solidFill>
                  <a:schemeClr val="hlink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  <a:hlinkClick r:id="rId4"/>
              </a:rPr>
              <a:t>https://s-media-cache-ak0.pinimg.com/736x/b0/30/ea/b030ea10fbe198960cc748d603816804.jpg</a:t>
            </a:r>
            <a:r>
              <a:rPr lang="en" sz="1500" dirty="0">
                <a:solidFill>
                  <a:srgbClr val="000000"/>
                </a:solidFill>
                <a:highlight>
                  <a:srgbClr val="F1F4F5"/>
                </a:highlight>
                <a:latin typeface="Arial"/>
                <a:ea typeface="Arial"/>
                <a:cs typeface="Arial"/>
                <a:sym typeface="Arial"/>
              </a:rPr>
              <a:t>&gt;.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</a:rPr>
              <a:t>What is this </a:t>
            </a:r>
            <a:r>
              <a:rPr lang="en" dirty="0" smtClean="0">
                <a:latin typeface="+mj-lt"/>
              </a:rPr>
              <a:t>technology</a:t>
            </a:r>
            <a:r>
              <a:rPr lang="en" dirty="0">
                <a:latin typeface="+mj-lt"/>
              </a:rPr>
              <a:t>?</a:t>
            </a:r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311700" y="10798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har char="●"/>
            </a:pPr>
            <a:r>
              <a:rPr lang="en" sz="2200" dirty="0">
                <a:latin typeface="+mj-lt"/>
              </a:rPr>
              <a:t>MNA uses natural processes to lower contamination concentrations</a:t>
            </a:r>
          </a:p>
          <a:p>
            <a: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har char="○"/>
            </a:pPr>
            <a:r>
              <a:rPr lang="en" sz="2000" dirty="0">
                <a:latin typeface="+mj-lt"/>
              </a:rPr>
              <a:t>Biodegradation, dilution, and sorption</a:t>
            </a:r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har char="●"/>
            </a:pPr>
            <a:r>
              <a:rPr lang="en" sz="2200" dirty="0">
                <a:latin typeface="+mj-lt"/>
              </a:rPr>
              <a:t>Monitoring wells are used to collect data on spills</a:t>
            </a:r>
          </a:p>
          <a:p>
            <a: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har char="○"/>
            </a:pPr>
            <a:r>
              <a:rPr lang="en" sz="2000" dirty="0">
                <a:latin typeface="+mj-lt"/>
              </a:rPr>
              <a:t>Requires frequent monitoring</a:t>
            </a:r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har char="●"/>
            </a:pPr>
            <a:r>
              <a:rPr lang="en" sz="2200" dirty="0">
                <a:latin typeface="+mj-lt"/>
              </a:rPr>
              <a:t>Not a technology</a:t>
            </a:r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har char="●"/>
            </a:pPr>
            <a:r>
              <a:rPr lang="en" sz="2200" dirty="0">
                <a:latin typeface="+mj-lt"/>
              </a:rPr>
              <a:t>Not labor intensive 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</a:rPr>
              <a:t>How does it work?</a:t>
            </a: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311700" y="935665"/>
            <a:ext cx="8520600" cy="407227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https://clu-in.org/download/Citizens/a_citizens_guide_to_monitored_natural_attenuation.pdf</a:t>
            </a:r>
          </a:p>
        </p:txBody>
      </p:sp>
      <p:sp>
        <p:nvSpPr>
          <p:cNvPr id="70" name="Shape 70"/>
          <p:cNvSpPr/>
          <p:nvPr/>
        </p:nvSpPr>
        <p:spPr>
          <a:xfrm>
            <a:off x="3067600" y="2245016"/>
            <a:ext cx="2256600" cy="1504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 dirty="0">
                <a:latin typeface="Comic Sans MS"/>
                <a:ea typeface="Comic Sans MS"/>
                <a:cs typeface="Comic Sans MS"/>
                <a:sym typeface="Comic Sans MS"/>
              </a:rPr>
              <a:t>Processes of Natural Attenuation</a:t>
            </a:r>
          </a:p>
        </p:txBody>
      </p:sp>
      <p:sp>
        <p:nvSpPr>
          <p:cNvPr id="71" name="Shape 71"/>
          <p:cNvSpPr/>
          <p:nvPr/>
        </p:nvSpPr>
        <p:spPr>
          <a:xfrm>
            <a:off x="5535750" y="2879361"/>
            <a:ext cx="528900" cy="387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2" name="Shape 72"/>
          <p:cNvSpPr/>
          <p:nvPr/>
        </p:nvSpPr>
        <p:spPr>
          <a:xfrm>
            <a:off x="2327150" y="2811622"/>
            <a:ext cx="528900" cy="3879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" name="Shape 73"/>
          <p:cNvSpPr/>
          <p:nvPr/>
        </p:nvSpPr>
        <p:spPr>
          <a:xfrm rot="3105347">
            <a:off x="4832324" y="1833769"/>
            <a:ext cx="432784" cy="499644"/>
          </a:xfrm>
          <a:prstGeom prst="upArrow">
            <a:avLst>
              <a:gd name="adj1" fmla="val 50000"/>
              <a:gd name="adj2" fmla="val 4887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" name="Shape 74"/>
          <p:cNvSpPr/>
          <p:nvPr/>
        </p:nvSpPr>
        <p:spPr>
          <a:xfrm rot="2218616">
            <a:off x="2934328" y="1832691"/>
            <a:ext cx="481800" cy="4213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5" name="Shape 75"/>
          <p:cNvSpPr/>
          <p:nvPr/>
        </p:nvSpPr>
        <p:spPr>
          <a:xfrm>
            <a:off x="3972650" y="3910940"/>
            <a:ext cx="423000" cy="540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6" name="Shape 76"/>
          <p:cNvSpPr txBox="1"/>
          <p:nvPr/>
        </p:nvSpPr>
        <p:spPr>
          <a:xfrm>
            <a:off x="5535750" y="1643065"/>
            <a:ext cx="2526900" cy="54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dirty="0"/>
              <a:t>Biodegradation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6276200" y="2891730"/>
            <a:ext cx="2338800" cy="38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dirty="0"/>
              <a:t>Sorption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3690500" y="4510463"/>
            <a:ext cx="987300" cy="47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dirty="0"/>
              <a:t>Dilution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787467" y="2811622"/>
            <a:ext cx="1527900" cy="38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dirty="0"/>
              <a:t>Chemical Reactions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1539700" y="1730165"/>
            <a:ext cx="1527900" cy="38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dirty="0"/>
              <a:t>Evaporation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11700" y="152972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</a:rPr>
              <a:t>When </a:t>
            </a:r>
            <a:r>
              <a:rPr lang="en" dirty="0" smtClean="0">
                <a:latin typeface="+mj-lt"/>
              </a:rPr>
              <a:t>is this technology </a:t>
            </a:r>
            <a:r>
              <a:rPr lang="en" dirty="0">
                <a:latin typeface="+mj-lt"/>
              </a:rPr>
              <a:t>useful?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231018" y="725672"/>
            <a:ext cx="8520600" cy="488034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71500" lvl="0" indent="-34290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On spill over soil and groundwater </a:t>
            </a:r>
          </a:p>
          <a:p>
            <a:pPr marL="571500" lvl="0" indent="-34290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When a spill is caught relatively early. Before it has spread too much</a:t>
            </a:r>
          </a:p>
          <a:p>
            <a:pPr marL="571500" lvl="0" indent="-34290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After the source of pollution has been stopped</a:t>
            </a:r>
          </a:p>
          <a:p>
            <a:pPr marL="571500" lvl="0" indent="-34290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With contaminants that could evaporate, biodegrade naturally, or adsorb to soil particles. Such as gasoline.</a:t>
            </a:r>
          </a:p>
          <a:p>
            <a:pPr marL="571500" lvl="0" indent="-34290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When funds are </a:t>
            </a:r>
            <a:r>
              <a:rPr lang="en" sz="2200" dirty="0" smtClean="0">
                <a:latin typeface="+mj-lt"/>
              </a:rPr>
              <a:t>low</a:t>
            </a:r>
          </a:p>
          <a:p>
            <a:pPr marL="571500" lvl="0" indent="-34290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 smtClean="0">
                <a:latin typeface="+mj-lt"/>
              </a:rPr>
              <a:t>Can be used alongside other remediation technologies </a:t>
            </a:r>
            <a:endParaRPr lang="en" sz="2200" dirty="0">
              <a:latin typeface="+mj-lt"/>
            </a:endParaRPr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buClr>
                <a:srgbClr val="666666"/>
              </a:buClr>
            </a:pPr>
            <a:endParaRPr lang="en" sz="1400" u="sng" dirty="0">
              <a:solidFill>
                <a:srgbClr val="1C3AA9"/>
              </a:solidFill>
              <a:hlinkClick r:id="rId2"/>
            </a:endParaRPr>
          </a:p>
          <a:p>
            <a:pPr lvl="0">
              <a:buClr>
                <a:srgbClr val="666666"/>
              </a:buClr>
            </a:pPr>
            <a:endParaRPr lang="en" sz="1400" u="sng" dirty="0">
              <a:solidFill>
                <a:srgbClr val="1C3AA9"/>
              </a:solidFill>
              <a:hlinkClick r:id="rId2"/>
            </a:endParaRPr>
          </a:p>
          <a:p>
            <a:pPr lvl="0">
              <a:buClr>
                <a:srgbClr val="666666"/>
              </a:buClr>
            </a:pPr>
            <a:endParaRPr lang="en" sz="1400" u="sng" dirty="0">
              <a:solidFill>
                <a:srgbClr val="1C3AA9"/>
              </a:solidFill>
              <a:hlinkClick r:id="rId2"/>
            </a:endParaRPr>
          </a:p>
          <a:p>
            <a:pPr lvl="0">
              <a:buClr>
                <a:srgbClr val="666666"/>
              </a:buClr>
            </a:pPr>
            <a:endParaRPr lang="en" sz="1400" u="sng" dirty="0">
              <a:solidFill>
                <a:srgbClr val="1C3AA9"/>
              </a:solidFill>
              <a:hlinkClick r:id="rId2"/>
            </a:endParaRPr>
          </a:p>
          <a:p>
            <a:pPr lvl="0">
              <a:buClr>
                <a:srgbClr val="666666"/>
              </a:buClr>
            </a:pPr>
            <a:endParaRPr lang="en" sz="1400" u="sng" dirty="0">
              <a:solidFill>
                <a:srgbClr val="1C3AA9"/>
              </a:solidFill>
              <a:hlinkClick r:id="rId2"/>
            </a:endParaRPr>
          </a:p>
          <a:p>
            <a:pPr lvl="0">
              <a:buClr>
                <a:srgbClr val="666666"/>
              </a:buClr>
            </a:pPr>
            <a:endParaRPr lang="en" sz="1400" u="sng" dirty="0">
              <a:solidFill>
                <a:srgbClr val="1C3AA9"/>
              </a:solidFill>
              <a:hlinkClick r:id="rId2"/>
            </a:endParaRPr>
          </a:p>
          <a:p>
            <a:pPr lvl="0">
              <a:buClr>
                <a:srgbClr val="666666"/>
              </a:buClr>
            </a:pPr>
            <a:endParaRPr lang="en" sz="1400" u="sng" dirty="0">
              <a:solidFill>
                <a:srgbClr val="1C3AA9"/>
              </a:solidFill>
              <a:hlinkClick r:id="rId2"/>
            </a:endParaRPr>
          </a:p>
          <a:p>
            <a:pPr lvl="0">
              <a:buClr>
                <a:srgbClr val="666666"/>
              </a:buClr>
            </a:pPr>
            <a:r>
              <a:rPr lang="en" sz="1400" u="sng" dirty="0">
                <a:solidFill>
                  <a:srgbClr val="1C3AA9"/>
                </a:solidFill>
                <a:hlinkClick r:id="rId2"/>
              </a:rPr>
              <a:t>http://www.enviroinsite.com/img/case_studies/catalonia/contour-groundwater-tce-x-section.jpg</a:t>
            </a:r>
          </a:p>
        </p:txBody>
      </p:sp>
      <p:pic>
        <p:nvPicPr>
          <p:cNvPr id="4" name="Shape 87"/>
          <p:cNvPicPr preferRelativeResize="0"/>
          <p:nvPr/>
        </p:nvPicPr>
        <p:blipFill rotWithShape="1">
          <a:blip r:embed="rId3">
            <a:alphaModFix/>
          </a:blip>
          <a:srcRect t="7631" b="16474"/>
          <a:stretch/>
        </p:blipFill>
        <p:spPr>
          <a:xfrm>
            <a:off x="311700" y="922761"/>
            <a:ext cx="8715342" cy="32770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061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</a:rPr>
              <a:t>What are the limitations to this technology?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311700" y="1609800"/>
            <a:ext cx="8520600" cy="3111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The natural process can take several years 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" sz="2200" dirty="0" smtClean="0">
                <a:latin typeface="+mj-lt"/>
              </a:rPr>
              <a:t>Contaminants </a:t>
            </a:r>
            <a:r>
              <a:rPr lang="en" sz="2200" dirty="0">
                <a:latin typeface="+mj-lt"/>
              </a:rPr>
              <a:t>may migrate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Long term monitoring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The land may not be utilized until contamination </a:t>
            </a:r>
            <a:r>
              <a:rPr lang="en" sz="2200" dirty="0" smtClean="0">
                <a:latin typeface="+mj-lt"/>
              </a:rPr>
              <a:t>is gone.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</a:rPr>
              <a:t>Play dough model vs. College Creek</a:t>
            </a:r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990900"/>
          </a:xfrm>
          <a:prstGeom prst="rect">
            <a:avLst/>
          </a:prstGeom>
          <a:ln w="9525" cap="flat" cmpd="sng">
            <a:solidFill>
              <a:srgbClr val="4C113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algn="l" rtl="0">
              <a:spcBef>
                <a:spcPts val="0"/>
              </a:spcBef>
              <a:buNone/>
            </a:pPr>
            <a:endParaRPr/>
          </a:p>
          <a:p>
            <a:pPr lvl="0" algn="l" rtl="0">
              <a:spcBef>
                <a:spcPts val="0"/>
              </a:spcBef>
              <a:buNone/>
            </a:pPr>
            <a:r>
              <a:rPr lang="en"/>
              <a:t>                                                     V.S.                                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algn="r" rtl="0">
              <a:spcBef>
                <a:spcPts val="0"/>
              </a:spcBef>
              <a:buNone/>
            </a:pPr>
            <a:endParaRPr/>
          </a:p>
          <a:p>
            <a:pPr lvl="0" algn="l" rtl="0">
              <a:spcBef>
                <a:spcPts val="0"/>
              </a:spcBef>
              <a:buNone/>
            </a:pPr>
            <a:endParaRPr/>
          </a:p>
          <a:p>
            <a:pPr lvl="0" algn="l" rtl="0">
              <a:spcBef>
                <a:spcPts val="0"/>
              </a:spcBef>
              <a:buNone/>
            </a:pP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3"/>
              </a:rPr>
              <a:t>Picture</a:t>
            </a:r>
            <a:r>
              <a:rPr lang="en"/>
              <a:t>                                                                               </a:t>
            </a:r>
            <a:r>
              <a:rPr lang="en" u="sng">
                <a:solidFill>
                  <a:schemeClr val="hlink"/>
                </a:solidFill>
                <a:hlinkClick r:id="rId4"/>
              </a:rPr>
              <a:t>Contaminant Plume</a:t>
            </a:r>
            <a:r>
              <a:rPr lang="en"/>
              <a:t>           </a:t>
            </a:r>
          </a:p>
          <a:p>
            <a:pPr lvl="0" algn="l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00" name="Shape 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1074" y="1418125"/>
            <a:ext cx="2118900" cy="285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56950" y="1351637"/>
            <a:ext cx="3910449" cy="301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  <a:ea typeface="Tahoma"/>
                <a:cs typeface="Tahoma"/>
                <a:sym typeface="Tahoma"/>
              </a:rPr>
              <a:t>Is the </a:t>
            </a:r>
            <a:r>
              <a:rPr lang="en" dirty="0" smtClean="0">
                <a:latin typeface="+mj-lt"/>
                <a:ea typeface="Tahoma"/>
                <a:cs typeface="Tahoma"/>
                <a:sym typeface="Tahoma"/>
              </a:rPr>
              <a:t>technology </a:t>
            </a:r>
            <a:r>
              <a:rPr lang="en" dirty="0">
                <a:latin typeface="+mj-lt"/>
                <a:ea typeface="Tahoma"/>
                <a:cs typeface="Tahoma"/>
                <a:sym typeface="Tahoma"/>
              </a:rPr>
              <a:t>an appropriate solution? Why or why not?</a:t>
            </a:r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311700" y="1595300"/>
            <a:ext cx="8520600" cy="297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Yes</a:t>
            </a:r>
          </a:p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dirty="0">
                <a:latin typeface="+mj-lt"/>
              </a:rPr>
              <a:t>	</a:t>
            </a:r>
            <a:r>
              <a:rPr lang="en" sz="2000" dirty="0">
                <a:latin typeface="+mj-lt"/>
              </a:rPr>
              <a:t>Spill needs to be monitored</a:t>
            </a:r>
          </a:p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000" dirty="0">
                <a:latin typeface="+mj-lt"/>
              </a:rPr>
              <a:t>	No spreading</a:t>
            </a:r>
          </a:p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Not appropriate for big </a:t>
            </a:r>
            <a:r>
              <a:rPr lang="en" sz="2200" dirty="0" smtClean="0">
                <a:latin typeface="+mj-lt"/>
              </a:rPr>
              <a:t>spills</a:t>
            </a:r>
          </a:p>
          <a:p>
            <a:pPr marL="514350" lvl="8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	 </a:t>
            </a:r>
            <a:r>
              <a:rPr lang="en-US" sz="2000" dirty="0" smtClean="0">
                <a:latin typeface="+mj-lt"/>
              </a:rPr>
              <a:t>N</a:t>
            </a:r>
            <a:r>
              <a:rPr lang="en" sz="2000" dirty="0" smtClean="0">
                <a:latin typeface="+mj-lt"/>
              </a:rPr>
              <a:t>eed to be used with other technologies</a:t>
            </a:r>
            <a:endParaRPr lang="en" sz="2000" dirty="0">
              <a:latin typeface="+mj-lt"/>
            </a:endParaRPr>
          </a:p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Useful for small spills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9040" y="1017725"/>
            <a:ext cx="2085175" cy="370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11700" y="436100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+mj-lt"/>
                <a:ea typeface="Tahoma"/>
                <a:cs typeface="Tahoma"/>
                <a:sym typeface="Tahoma"/>
              </a:rPr>
              <a:t>Is the </a:t>
            </a:r>
            <a:r>
              <a:rPr lang="en" dirty="0" smtClean="0">
                <a:latin typeface="+mj-lt"/>
                <a:ea typeface="Tahoma"/>
                <a:cs typeface="Tahoma"/>
                <a:sym typeface="Tahoma"/>
              </a:rPr>
              <a:t>technology </a:t>
            </a:r>
            <a:r>
              <a:rPr lang="en" dirty="0">
                <a:latin typeface="+mj-lt"/>
                <a:ea typeface="Tahoma"/>
                <a:cs typeface="Tahoma"/>
                <a:sym typeface="Tahoma"/>
              </a:rPr>
              <a:t>reasonably priced in </a:t>
            </a:r>
            <a:r>
              <a:rPr lang="en" dirty="0" smtClean="0">
                <a:latin typeface="+mj-lt"/>
                <a:ea typeface="Tahoma"/>
                <a:cs typeface="Tahoma"/>
                <a:sym typeface="Tahoma"/>
              </a:rPr>
              <a:t>comparison</a:t>
            </a:r>
            <a:r>
              <a:rPr lang="en" dirty="0">
                <a:latin typeface="+mj-lt"/>
                <a:ea typeface="Tahoma"/>
                <a:cs typeface="Tahoma"/>
                <a:sym typeface="Tahoma"/>
              </a:rPr>
              <a:t>?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311700" y="1676778"/>
            <a:ext cx="8520600" cy="3107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200" dirty="0">
                <a:latin typeface="+mj-lt"/>
              </a:rPr>
              <a:t>Yes</a:t>
            </a:r>
          </a:p>
          <a:p>
            <a:pPr marL="971550" lvl="1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000" dirty="0">
                <a:latin typeface="+mj-lt"/>
              </a:rPr>
              <a:t>Monitoring systems are only cost</a:t>
            </a:r>
          </a:p>
          <a:p>
            <a:pPr marL="971550" lvl="1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000" dirty="0">
                <a:latin typeface="+mj-lt"/>
              </a:rPr>
              <a:t>The amount of workers needed is low</a:t>
            </a:r>
          </a:p>
          <a:p>
            <a:pPr marL="971550" lvl="1" indent="-285750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" sz="2000" dirty="0">
                <a:latin typeface="+mj-lt"/>
              </a:rPr>
              <a:t> Use of natural processes cut the price of equipment needed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347</Words>
  <Application>Microsoft Office PowerPoint</Application>
  <PresentationFormat>On-screen Show (16:9)</PresentationFormat>
  <Paragraphs>73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Tahoma</vt:lpstr>
      <vt:lpstr>Proxima Nova</vt:lpstr>
      <vt:lpstr>Alfa Slab One</vt:lpstr>
      <vt:lpstr>Arial</vt:lpstr>
      <vt:lpstr>Comic Sans MS</vt:lpstr>
      <vt:lpstr>gameday</vt:lpstr>
      <vt:lpstr>Monitored Natural Attenuation (MNA)</vt:lpstr>
      <vt:lpstr>What is this technology?</vt:lpstr>
      <vt:lpstr>How does it work?</vt:lpstr>
      <vt:lpstr>When is this technology useful?</vt:lpstr>
      <vt:lpstr>PowerPoint Presentation</vt:lpstr>
      <vt:lpstr>What are the limitations to this technology?</vt:lpstr>
      <vt:lpstr>Play dough model vs. College Creek</vt:lpstr>
      <vt:lpstr>Is the technology an appropriate solution? Why or why not?</vt:lpstr>
      <vt:lpstr>Is the technology reasonably priced in comparison?</vt:lpstr>
      <vt:lpstr>Should HSU Invest in MNA?</vt:lpstr>
      <vt:lpstr>Works Cited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Monitored Natural Attenuation (MNA)</dc:title>
  <dc:creator>Megan Moore</dc:creator>
  <cp:lastModifiedBy>Gilbert Ordaz</cp:lastModifiedBy>
  <cp:revision>9</cp:revision>
  <dcterms:modified xsi:type="dcterms:W3CDTF">2016-05-07T04:31:49Z</dcterms:modified>
</cp:coreProperties>
</file>