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1"/>
  </p:notesMasterIdLst>
  <p:handoutMasterIdLst>
    <p:handoutMasterId r:id="rId52"/>
  </p:handoutMasterIdLst>
  <p:sldIdLst>
    <p:sldId id="256" r:id="rId2"/>
    <p:sldId id="377" r:id="rId3"/>
    <p:sldId id="301" r:id="rId4"/>
    <p:sldId id="367" r:id="rId5"/>
    <p:sldId id="368" r:id="rId6"/>
    <p:sldId id="369" r:id="rId7"/>
    <p:sldId id="370" r:id="rId8"/>
    <p:sldId id="371" r:id="rId9"/>
    <p:sldId id="372" r:id="rId10"/>
    <p:sldId id="373" r:id="rId11"/>
    <p:sldId id="374" r:id="rId12"/>
    <p:sldId id="345" r:id="rId13"/>
    <p:sldId id="364" r:id="rId14"/>
    <p:sldId id="293" r:id="rId15"/>
    <p:sldId id="292" r:id="rId16"/>
    <p:sldId id="290" r:id="rId17"/>
    <p:sldId id="294" r:id="rId18"/>
    <p:sldId id="291" r:id="rId19"/>
    <p:sldId id="295" r:id="rId20"/>
    <p:sldId id="287" r:id="rId21"/>
    <p:sldId id="378" r:id="rId22"/>
    <p:sldId id="279" r:id="rId23"/>
    <p:sldId id="309" r:id="rId24"/>
    <p:sldId id="304" r:id="rId25"/>
    <p:sldId id="305" r:id="rId26"/>
    <p:sldId id="306" r:id="rId27"/>
    <p:sldId id="307" r:id="rId28"/>
    <p:sldId id="308" r:id="rId29"/>
    <p:sldId id="376" r:id="rId30"/>
    <p:sldId id="380" r:id="rId31"/>
    <p:sldId id="302" r:id="rId32"/>
    <p:sldId id="312" r:id="rId33"/>
    <p:sldId id="310" r:id="rId34"/>
    <p:sldId id="381" r:id="rId35"/>
    <p:sldId id="387" r:id="rId36"/>
    <p:sldId id="328" r:id="rId37"/>
    <p:sldId id="339" r:id="rId38"/>
    <p:sldId id="362" r:id="rId39"/>
    <p:sldId id="382" r:id="rId40"/>
    <p:sldId id="383" r:id="rId41"/>
    <p:sldId id="384" r:id="rId42"/>
    <p:sldId id="331" r:id="rId43"/>
    <p:sldId id="330" r:id="rId44"/>
    <p:sldId id="386" r:id="rId45"/>
    <p:sldId id="363" r:id="rId46"/>
    <p:sldId id="366" r:id="rId47"/>
    <p:sldId id="277" r:id="rId48"/>
    <p:sldId id="365" r:id="rId49"/>
    <p:sldId id="385" r:id="rId50"/>
  </p:sldIdLst>
  <p:sldSz cx="9144000" cy="6858000" type="screen4x3"/>
  <p:notesSz cx="6858000" cy="9083675"/>
  <p:defaultTextStyle>
    <a:defPPr>
      <a:defRPr lang="en-US"/>
    </a:defPPr>
    <a:lvl1pPr algn="l" rtl="0" fontAlgn="base">
      <a:spcBef>
        <a:spcPct val="0"/>
      </a:spcBef>
      <a:spcAft>
        <a:spcPct val="0"/>
      </a:spcAft>
      <a:defRPr u="sng" kern="1200">
        <a:solidFill>
          <a:schemeClr val="tx1"/>
        </a:solidFill>
        <a:latin typeface="Comic Sans MS" pitchFamily="66" charset="0"/>
        <a:ea typeface="+mn-ea"/>
        <a:cs typeface="Arial" charset="0"/>
      </a:defRPr>
    </a:lvl1pPr>
    <a:lvl2pPr marL="457200" algn="l" rtl="0" fontAlgn="base">
      <a:spcBef>
        <a:spcPct val="0"/>
      </a:spcBef>
      <a:spcAft>
        <a:spcPct val="0"/>
      </a:spcAft>
      <a:defRPr u="sng" kern="1200">
        <a:solidFill>
          <a:schemeClr val="tx1"/>
        </a:solidFill>
        <a:latin typeface="Comic Sans MS" pitchFamily="66" charset="0"/>
        <a:ea typeface="+mn-ea"/>
        <a:cs typeface="Arial" charset="0"/>
      </a:defRPr>
    </a:lvl2pPr>
    <a:lvl3pPr marL="914400" algn="l" rtl="0" fontAlgn="base">
      <a:spcBef>
        <a:spcPct val="0"/>
      </a:spcBef>
      <a:spcAft>
        <a:spcPct val="0"/>
      </a:spcAft>
      <a:defRPr u="sng" kern="1200">
        <a:solidFill>
          <a:schemeClr val="tx1"/>
        </a:solidFill>
        <a:latin typeface="Comic Sans MS" pitchFamily="66" charset="0"/>
        <a:ea typeface="+mn-ea"/>
        <a:cs typeface="Arial" charset="0"/>
      </a:defRPr>
    </a:lvl3pPr>
    <a:lvl4pPr marL="1371600" algn="l" rtl="0" fontAlgn="base">
      <a:spcBef>
        <a:spcPct val="0"/>
      </a:spcBef>
      <a:spcAft>
        <a:spcPct val="0"/>
      </a:spcAft>
      <a:defRPr u="sng" kern="1200">
        <a:solidFill>
          <a:schemeClr val="tx1"/>
        </a:solidFill>
        <a:latin typeface="Comic Sans MS" pitchFamily="66" charset="0"/>
        <a:ea typeface="+mn-ea"/>
        <a:cs typeface="Arial" charset="0"/>
      </a:defRPr>
    </a:lvl4pPr>
    <a:lvl5pPr marL="1828800" algn="l" rtl="0" fontAlgn="base">
      <a:spcBef>
        <a:spcPct val="0"/>
      </a:spcBef>
      <a:spcAft>
        <a:spcPct val="0"/>
      </a:spcAft>
      <a:defRPr u="sng" kern="1200">
        <a:solidFill>
          <a:schemeClr val="tx1"/>
        </a:solidFill>
        <a:latin typeface="Comic Sans MS" pitchFamily="66" charset="0"/>
        <a:ea typeface="+mn-ea"/>
        <a:cs typeface="Arial" charset="0"/>
      </a:defRPr>
    </a:lvl5pPr>
    <a:lvl6pPr marL="2286000" algn="l" defTabSz="914400" rtl="0" eaLnBrk="1" latinLnBrk="0" hangingPunct="1">
      <a:defRPr u="sng" kern="1200">
        <a:solidFill>
          <a:schemeClr val="tx1"/>
        </a:solidFill>
        <a:latin typeface="Comic Sans MS" pitchFamily="66" charset="0"/>
        <a:ea typeface="+mn-ea"/>
        <a:cs typeface="Arial" charset="0"/>
      </a:defRPr>
    </a:lvl6pPr>
    <a:lvl7pPr marL="2743200" algn="l" defTabSz="914400" rtl="0" eaLnBrk="1" latinLnBrk="0" hangingPunct="1">
      <a:defRPr u="sng" kern="1200">
        <a:solidFill>
          <a:schemeClr val="tx1"/>
        </a:solidFill>
        <a:latin typeface="Comic Sans MS" pitchFamily="66" charset="0"/>
        <a:ea typeface="+mn-ea"/>
        <a:cs typeface="Arial" charset="0"/>
      </a:defRPr>
    </a:lvl7pPr>
    <a:lvl8pPr marL="3200400" algn="l" defTabSz="914400" rtl="0" eaLnBrk="1" latinLnBrk="0" hangingPunct="1">
      <a:defRPr u="sng" kern="1200">
        <a:solidFill>
          <a:schemeClr val="tx1"/>
        </a:solidFill>
        <a:latin typeface="Comic Sans MS" pitchFamily="66" charset="0"/>
        <a:ea typeface="+mn-ea"/>
        <a:cs typeface="Arial" charset="0"/>
      </a:defRPr>
    </a:lvl8pPr>
    <a:lvl9pPr marL="3657600" algn="l" defTabSz="914400" rtl="0" eaLnBrk="1" latinLnBrk="0" hangingPunct="1">
      <a:defRPr u="sng" kern="1200">
        <a:solidFill>
          <a:schemeClr val="tx1"/>
        </a:solidFill>
        <a:latin typeface="Comic Sans MS" pitchFamily="66"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0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32" autoAdjust="0"/>
    <p:restoredTop sz="96388" autoAdjust="0"/>
  </p:normalViewPr>
  <p:slideViewPr>
    <p:cSldViewPr>
      <p:cViewPr varScale="1">
        <p:scale>
          <a:sx n="66" d="100"/>
          <a:sy n="66" d="100"/>
        </p:scale>
        <p:origin x="-120"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u="none">
                <a:latin typeface="Arial" charset="0"/>
                <a:cs typeface="+mn-cs"/>
              </a:defRPr>
            </a:lvl1pPr>
          </a:lstStyle>
          <a:p>
            <a:pPr>
              <a:defRPr/>
            </a:pPr>
            <a:endParaRPr lang="en-US"/>
          </a:p>
        </p:txBody>
      </p:sp>
      <p:sp>
        <p:nvSpPr>
          <p:cNvPr id="60419" name="Rectangle 3"/>
          <p:cNvSpPr>
            <a:spLocks noGrp="1" noChangeArrowheads="1"/>
          </p:cNvSpPr>
          <p:nvPr>
            <p:ph type="dt" sz="quarter" idx="1"/>
          </p:nvPr>
        </p:nvSpPr>
        <p:spPr bwMode="auto">
          <a:xfrm>
            <a:off x="3884613"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u="none">
                <a:latin typeface="Arial" charset="0"/>
                <a:cs typeface="+mn-cs"/>
              </a:defRPr>
            </a:lvl1pPr>
          </a:lstStyle>
          <a:p>
            <a:pPr>
              <a:defRPr/>
            </a:pPr>
            <a:endParaRPr lang="en-US"/>
          </a:p>
        </p:txBody>
      </p:sp>
      <p:sp>
        <p:nvSpPr>
          <p:cNvPr id="60420"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atin typeface="Arial" charset="0"/>
                <a:cs typeface="+mn-cs"/>
              </a:defRPr>
            </a:lvl1pPr>
          </a:lstStyle>
          <a:p>
            <a:pPr>
              <a:defRPr/>
            </a:pPr>
            <a:endParaRPr lang="en-US"/>
          </a:p>
        </p:txBody>
      </p:sp>
      <p:sp>
        <p:nvSpPr>
          <p:cNvPr id="60421" name="Rectangle 5"/>
          <p:cNvSpPr>
            <a:spLocks noGrp="1" noChangeArrowheads="1"/>
          </p:cNvSpPr>
          <p:nvPr>
            <p:ph type="sldNum" sz="quarter" idx="3"/>
          </p:nvPr>
        </p:nvSpPr>
        <p:spPr bwMode="auto">
          <a:xfrm>
            <a:off x="3884613" y="8628063"/>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atin typeface="Arial" charset="0"/>
                <a:cs typeface="+mn-cs"/>
              </a:defRPr>
            </a:lvl1pPr>
          </a:lstStyle>
          <a:p>
            <a:pPr>
              <a:defRPr/>
            </a:pPr>
            <a:fld id="{8FCE9885-8F92-4061-8431-220B87A1214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u="none">
                <a:latin typeface="Arial" charset="0"/>
                <a:cs typeface="+mn-cs"/>
              </a:defRPr>
            </a:lvl1pPr>
          </a:lstStyle>
          <a:p>
            <a:pPr>
              <a:defRPr/>
            </a:pPr>
            <a:endParaRPr lang="en-US"/>
          </a:p>
        </p:txBody>
      </p:sp>
      <p:sp>
        <p:nvSpPr>
          <p:cNvPr id="93187" name="Rectangle 3"/>
          <p:cNvSpPr>
            <a:spLocks noGrp="1" noChangeArrowheads="1"/>
          </p:cNvSpPr>
          <p:nvPr>
            <p:ph type="dt" idx="1"/>
          </p:nvPr>
        </p:nvSpPr>
        <p:spPr bwMode="auto">
          <a:xfrm>
            <a:off x="3884613"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u="none">
                <a:latin typeface="Arial" charset="0"/>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58875" y="681038"/>
            <a:ext cx="4541838" cy="3406775"/>
          </a:xfrm>
          <a:prstGeom prst="rect">
            <a:avLst/>
          </a:prstGeom>
          <a:noFill/>
          <a:ln w="9525">
            <a:solidFill>
              <a:srgbClr val="000000"/>
            </a:solidFill>
            <a:miter lim="800000"/>
            <a:headEnd/>
            <a:tailEnd/>
          </a:ln>
        </p:spPr>
      </p:sp>
      <p:sp>
        <p:nvSpPr>
          <p:cNvPr id="93189" name="Rectangle 5"/>
          <p:cNvSpPr>
            <a:spLocks noGrp="1" noChangeArrowheads="1"/>
          </p:cNvSpPr>
          <p:nvPr>
            <p:ph type="body" sz="quarter" idx="3"/>
          </p:nvPr>
        </p:nvSpPr>
        <p:spPr bwMode="auto">
          <a:xfrm>
            <a:off x="685800" y="4314825"/>
            <a:ext cx="5486400" cy="4087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3190"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atin typeface="Arial" charset="0"/>
                <a:cs typeface="+mn-cs"/>
              </a:defRPr>
            </a:lvl1pPr>
          </a:lstStyle>
          <a:p>
            <a:pPr>
              <a:defRPr/>
            </a:pPr>
            <a:endParaRPr lang="en-US"/>
          </a:p>
        </p:txBody>
      </p:sp>
      <p:sp>
        <p:nvSpPr>
          <p:cNvPr id="93191" name="Rectangle 7"/>
          <p:cNvSpPr>
            <a:spLocks noGrp="1" noChangeArrowheads="1"/>
          </p:cNvSpPr>
          <p:nvPr>
            <p:ph type="sldNum" sz="quarter" idx="5"/>
          </p:nvPr>
        </p:nvSpPr>
        <p:spPr bwMode="auto">
          <a:xfrm>
            <a:off x="3884613" y="8628063"/>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atin typeface="Arial" charset="0"/>
                <a:cs typeface="+mn-cs"/>
              </a:defRPr>
            </a:lvl1pPr>
          </a:lstStyle>
          <a:p>
            <a:pPr>
              <a:defRPr/>
            </a:pPr>
            <a:fld id="{342FB34A-C4F8-4AFA-9964-E52ABEE7996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58875" y="688975"/>
            <a:ext cx="4538663" cy="3403600"/>
          </a:xfrm>
          <a:ln/>
        </p:spPr>
      </p:sp>
      <p:sp>
        <p:nvSpPr>
          <p:cNvPr id="78851" name="Rectangle 3"/>
          <p:cNvSpPr>
            <a:spLocks noGrp="1" noChangeArrowheads="1"/>
          </p:cNvSpPr>
          <p:nvPr>
            <p:ph type="body" idx="1"/>
          </p:nvPr>
        </p:nvSpPr>
        <p:spPr>
          <a:xfrm>
            <a:off x="685800" y="4313238"/>
            <a:ext cx="5484813" cy="4084637"/>
          </a:xfrm>
          <a:noFill/>
          <a:ln/>
        </p:spPr>
        <p:txBody>
          <a:bodyPr wrap="none" anchor="ct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158875" y="688975"/>
            <a:ext cx="4538663" cy="3403600"/>
          </a:xfrm>
          <a:ln/>
        </p:spPr>
      </p:sp>
      <p:sp>
        <p:nvSpPr>
          <p:cNvPr id="80899" name="Rectangle 3"/>
          <p:cNvSpPr>
            <a:spLocks noGrp="1" noChangeArrowheads="1"/>
          </p:cNvSpPr>
          <p:nvPr>
            <p:ph type="body" idx="1"/>
          </p:nvPr>
        </p:nvSpPr>
        <p:spPr>
          <a:xfrm>
            <a:off x="685800" y="4313238"/>
            <a:ext cx="5484813" cy="4084637"/>
          </a:xfrm>
          <a:noFill/>
          <a:ln/>
        </p:spPr>
        <p:txBody>
          <a:bodyPr wrap="none" anchor="ct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158875" y="688975"/>
            <a:ext cx="4538663" cy="3403600"/>
          </a:xfrm>
          <a:ln/>
        </p:spPr>
      </p:sp>
      <p:sp>
        <p:nvSpPr>
          <p:cNvPr id="82947" name="Rectangle 3"/>
          <p:cNvSpPr>
            <a:spLocks noGrp="1" noChangeArrowheads="1"/>
          </p:cNvSpPr>
          <p:nvPr>
            <p:ph type="body" idx="1"/>
          </p:nvPr>
        </p:nvSpPr>
        <p:spPr>
          <a:xfrm>
            <a:off x="685800" y="4313238"/>
            <a:ext cx="5484813" cy="4084637"/>
          </a:xfrm>
          <a:noFill/>
          <a:ln/>
        </p:spPr>
        <p:txBody>
          <a:bodyPr wrap="none" anchor="ct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158875" y="688975"/>
            <a:ext cx="4538663" cy="3403600"/>
          </a:xfrm>
          <a:ln/>
        </p:spPr>
      </p:sp>
      <p:sp>
        <p:nvSpPr>
          <p:cNvPr id="84995" name="Rectangle 3"/>
          <p:cNvSpPr>
            <a:spLocks noGrp="1" noChangeArrowheads="1"/>
          </p:cNvSpPr>
          <p:nvPr>
            <p:ph type="body" idx="1"/>
          </p:nvPr>
        </p:nvSpPr>
        <p:spPr>
          <a:xfrm>
            <a:off x="685800" y="4313238"/>
            <a:ext cx="5484813" cy="4084637"/>
          </a:xfrm>
          <a:noFill/>
          <a:ln/>
        </p:spPr>
        <p:txBody>
          <a:bodyPr wrap="none" anchor="ct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3881438" y="8629650"/>
            <a:ext cx="2973387" cy="450850"/>
          </a:xfrm>
          <a:prstGeom prst="rect">
            <a:avLst/>
          </a:prstGeom>
          <a:noFill/>
          <a:ln w="9525">
            <a:noFill/>
            <a:round/>
            <a:headEnd/>
            <a:tailEnd/>
          </a:ln>
        </p:spPr>
        <p:txBody>
          <a:bodyPr lIns="0" tIns="0" rIns="0" bIns="0" anchor="b"/>
          <a:lstStyle/>
          <a:p>
            <a:pPr algn="r" defTabSz="407988" hangingPunct="0">
              <a:lnSpc>
                <a:spcPct val="95000"/>
              </a:lnSpc>
              <a:buSzPct val="100000"/>
              <a:tabLst>
                <a:tab pos="0" algn="l"/>
                <a:tab pos="407988" algn="l"/>
                <a:tab pos="817563" algn="l"/>
                <a:tab pos="1225550" algn="l"/>
                <a:tab pos="1635125" algn="l"/>
                <a:tab pos="2043113" algn="l"/>
                <a:tab pos="2452688" algn="l"/>
                <a:tab pos="2860675" algn="l"/>
                <a:tab pos="3270250" algn="l"/>
                <a:tab pos="3678238" algn="l"/>
                <a:tab pos="4087813" algn="l"/>
                <a:tab pos="4495800" algn="l"/>
                <a:tab pos="4905375" algn="l"/>
                <a:tab pos="5313363" algn="l"/>
                <a:tab pos="5722938" algn="l"/>
                <a:tab pos="6130925" algn="l"/>
                <a:tab pos="6540500" algn="l"/>
                <a:tab pos="6948488" algn="l"/>
                <a:tab pos="7356475" algn="l"/>
                <a:tab pos="7766050" algn="l"/>
                <a:tab pos="8174038" algn="l"/>
              </a:tabLst>
            </a:pPr>
            <a:fld id="{71863CE7-86AE-4D0D-A649-D5B5A83B3D31}" type="slidenum">
              <a:rPr lang="en-US" sz="1300" u="none">
                <a:solidFill>
                  <a:srgbClr val="000000"/>
                </a:solidFill>
                <a:latin typeface="Times New Roman" pitchFamily="18" charset="0"/>
              </a:rPr>
              <a:pPr algn="r" defTabSz="407988" hangingPunct="0">
                <a:lnSpc>
                  <a:spcPct val="95000"/>
                </a:lnSpc>
                <a:buSzPct val="100000"/>
                <a:tabLst>
                  <a:tab pos="0" algn="l"/>
                  <a:tab pos="407988" algn="l"/>
                  <a:tab pos="817563" algn="l"/>
                  <a:tab pos="1225550" algn="l"/>
                  <a:tab pos="1635125" algn="l"/>
                  <a:tab pos="2043113" algn="l"/>
                  <a:tab pos="2452688" algn="l"/>
                  <a:tab pos="2860675" algn="l"/>
                  <a:tab pos="3270250" algn="l"/>
                  <a:tab pos="3678238" algn="l"/>
                  <a:tab pos="4087813" algn="l"/>
                  <a:tab pos="4495800" algn="l"/>
                  <a:tab pos="4905375" algn="l"/>
                  <a:tab pos="5313363" algn="l"/>
                  <a:tab pos="5722938" algn="l"/>
                  <a:tab pos="6130925" algn="l"/>
                  <a:tab pos="6540500" algn="l"/>
                  <a:tab pos="6948488" algn="l"/>
                  <a:tab pos="7356475" algn="l"/>
                  <a:tab pos="7766050" algn="l"/>
                  <a:tab pos="8174038" algn="l"/>
                </a:tabLst>
              </a:pPr>
              <a:t>28</a:t>
            </a:fld>
            <a:endParaRPr lang="en-US" sz="1300" u="none">
              <a:solidFill>
                <a:srgbClr val="000000"/>
              </a:solidFill>
              <a:latin typeface="Times New Roman" pitchFamily="18" charset="0"/>
            </a:endParaRPr>
          </a:p>
        </p:txBody>
      </p:sp>
      <p:sp>
        <p:nvSpPr>
          <p:cNvPr id="87043" name="Text Box 3"/>
          <p:cNvSpPr txBox="1">
            <a:spLocks noChangeArrowheads="1"/>
          </p:cNvSpPr>
          <p:nvPr/>
        </p:nvSpPr>
        <p:spPr bwMode="auto">
          <a:xfrm>
            <a:off x="1158875" y="681038"/>
            <a:ext cx="4540250" cy="3408362"/>
          </a:xfrm>
          <a:prstGeom prst="rect">
            <a:avLst/>
          </a:prstGeom>
          <a:solidFill>
            <a:srgbClr val="FFFFFF"/>
          </a:solidFill>
          <a:ln w="9360">
            <a:solidFill>
              <a:srgbClr val="000000"/>
            </a:solidFill>
            <a:miter lim="800000"/>
            <a:headEnd/>
            <a:tailEnd/>
          </a:ln>
        </p:spPr>
        <p:txBody>
          <a:bodyPr wrap="none" anchor="ctr"/>
          <a:lstStyle/>
          <a:p>
            <a:pPr eaLnBrk="0" hangingPunct="0"/>
            <a:endParaRPr lang="en-US"/>
          </a:p>
        </p:txBody>
      </p:sp>
      <p:sp>
        <p:nvSpPr>
          <p:cNvPr id="87044" name="Rectangle 4"/>
          <p:cNvSpPr>
            <a:spLocks noGrp="1" noChangeArrowheads="1"/>
          </p:cNvSpPr>
          <p:nvPr>
            <p:ph type="body"/>
          </p:nvPr>
        </p:nvSpPr>
        <p:spPr>
          <a:xfrm>
            <a:off x="685800" y="4313238"/>
            <a:ext cx="5486400" cy="4087812"/>
          </a:xfrm>
          <a:noFill/>
          <a:ln/>
        </p:spPr>
        <p:txBody>
          <a:bodyPr wrap="none" anchor="ct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D723392-5454-42AA-BD3D-4E1C384C8D49}" type="datetimeFigureOut">
              <a:rPr lang="en-US"/>
              <a:pPr>
                <a:defRPr/>
              </a:pPr>
              <a:t>7/5/2012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BBA89F-B6CB-4F69-AE14-A23B3048705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B447240-4D51-47D6-8F6A-A65BF7E48C46}" type="datetimeFigureOut">
              <a:rPr lang="en-US"/>
              <a:pPr>
                <a:defRPr/>
              </a:pPr>
              <a:t>7/5/2012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9A778F-C618-4221-BBDF-BA19D8983BB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57049AF-85A1-4C57-8519-742D53E6EBA8}" type="datetimeFigureOut">
              <a:rPr lang="en-US"/>
              <a:pPr>
                <a:defRPr/>
              </a:pPr>
              <a:t>7/5/2012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80B91F-D86E-4EAE-9ECB-80BB8493818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fld id="{D5684755-0393-4CA8-98F1-CBCA3BC0F2AE}" type="datetimeFigureOut">
              <a:rPr lang="en-US"/>
              <a:pPr>
                <a:defRPr/>
              </a:pPr>
              <a:t>7/5/2012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EFB53B5-905E-4108-8414-970BF82D49E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8F75822-733D-43A5-BAD0-F308A9BBCBD0}" type="datetimeFigureOut">
              <a:rPr lang="en-US"/>
              <a:pPr>
                <a:defRPr/>
              </a:pPr>
              <a:t>7/5/2012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3BA1B4-3933-4892-BAC0-57E139EA74A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9C96461-C500-4B8A-9700-2A77BF5A4A60}" type="datetimeFigureOut">
              <a:rPr lang="en-US"/>
              <a:pPr>
                <a:defRPr/>
              </a:pPr>
              <a:t>7/5/2012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BA1430-D41C-4EC3-A978-40111AACE92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08C24D6-AD3D-478A-83F0-B2A248A50234}" type="datetimeFigureOut">
              <a:rPr lang="en-US"/>
              <a:pPr>
                <a:defRPr/>
              </a:pPr>
              <a:t>7/5/2012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CCD56D-F411-46D7-B915-41324DB4D3E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E306176-F1AA-497E-AE67-6A9E5FE9554A}" type="datetimeFigureOut">
              <a:rPr lang="en-US"/>
              <a:pPr>
                <a:defRPr/>
              </a:pPr>
              <a:t>7/5/2012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4D64EE-3EFF-4AD2-9268-CFC1FC853B8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DD793D9-9D49-4316-9DB1-43B56198510B}" type="datetimeFigureOut">
              <a:rPr lang="en-US"/>
              <a:pPr>
                <a:defRPr/>
              </a:pPr>
              <a:t>7/5/2012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E3B9A29-5228-4D47-80D1-353900BB2B9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4989977D-4B85-4E64-A9F1-0BC857EDF341}" type="datetimeFigureOut">
              <a:rPr lang="en-US"/>
              <a:pPr>
                <a:defRPr/>
              </a:pPr>
              <a:t>7/5/2012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D80FA29-8927-4B95-A98B-5FFBA2D56D8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AC53B20-A1D9-4C7D-BAEE-9F0448316DBF}" type="datetimeFigureOut">
              <a:rPr lang="en-US"/>
              <a:pPr>
                <a:defRPr/>
              </a:pPr>
              <a:t>7/5/2012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B17617D-8BAF-4C9F-A5B5-B5927842AF3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A57A6B5-461A-446A-9DB1-C02723C36EC6}" type="datetimeFigureOut">
              <a:rPr lang="en-US"/>
              <a:pPr>
                <a:defRPr/>
              </a:pPr>
              <a:t>7/5/2012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B35AE4-56CE-4438-B383-497A444FCD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C40AF5D-5DB1-4F69-9EFF-60B828F03D7D}" type="datetimeFigureOut">
              <a:rPr lang="en-US"/>
              <a:pPr>
                <a:defRPr/>
              </a:pPr>
              <a:t>7/5/2012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0C0BC8E-E39E-4A08-81A6-31E3189F69A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066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400" u="none">
                <a:latin typeface="+mn-lt"/>
                <a:cs typeface="+mn-cs"/>
              </a:defRPr>
            </a:lvl1pPr>
          </a:lstStyle>
          <a:p>
            <a:pPr>
              <a:defRPr/>
            </a:pPr>
            <a:fld id="{5F84DFEE-40CB-4850-B686-AB3288694037}" type="datetimeFigureOut">
              <a:rPr lang="en-US"/>
              <a:pPr>
                <a:defRPr/>
              </a:pPr>
              <a:t>7/5/2012</a:t>
            </a:fld>
            <a:endParaRPr lang="en-US"/>
          </a:p>
        </p:txBody>
      </p:sp>
      <p:sp>
        <p:nvSpPr>
          <p:cNvPr id="7066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eaLnBrk="1" hangingPunct="1">
              <a:defRPr sz="1400" u="none">
                <a:latin typeface="+mn-lt"/>
                <a:cs typeface="+mn-cs"/>
              </a:defRPr>
            </a:lvl1pPr>
          </a:lstStyle>
          <a:p>
            <a:pPr>
              <a:defRPr/>
            </a:pPr>
            <a:endParaRPr lang="en-US"/>
          </a:p>
        </p:txBody>
      </p:sp>
      <p:sp>
        <p:nvSpPr>
          <p:cNvPr id="7066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1" hangingPunct="1">
              <a:defRPr sz="1400" u="none">
                <a:latin typeface="+mn-lt"/>
                <a:cs typeface="+mn-cs"/>
              </a:defRPr>
            </a:lvl1pPr>
          </a:lstStyle>
          <a:p>
            <a:pPr>
              <a:defRPr/>
            </a:pPr>
            <a:fld id="{6640AC00-78A7-4833-BF56-E4568F32B4E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lashman@humboldt.edu" TargetMode="Externa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3" Type="http://schemas.openxmlformats.org/officeDocument/2006/relationships/hyperlink" Target="http://www.mathedpage.org/func-diag/index.html" TargetMode="External"/><Relationship Id="rId2" Type="http://schemas.openxmlformats.org/officeDocument/2006/relationships/hyperlink" Target="http://www.sparknotes.com/math/algebra2/functions/" TargetMode="External"/><Relationship Id="rId1" Type="http://schemas.openxmlformats.org/officeDocument/2006/relationships/slideLayout" Target="../slideLayouts/slideLayout2.xml"/><Relationship Id="rId6" Type="http://schemas.openxmlformats.org/officeDocument/2006/relationships/hyperlink" Target="https://www.math.duke.edu/education/prep02/teams/prep-12/" TargetMode="External"/><Relationship Id="rId5" Type="http://schemas.openxmlformats.org/officeDocument/2006/relationships/hyperlink" Target="http://www.mathedpage.org/rights.html" TargetMode="External"/><Relationship Id="rId4" Type="http://schemas.openxmlformats.org/officeDocument/2006/relationships/hyperlink" Target="http://www.mathedpage.or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users.humboldt.edu/flashman/senscalca_x.htm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users.humboldt.edu/flashman/book/ch0/0B2a.htm" TargetMode="External"/><Relationship Id="rId2" Type="http://schemas.openxmlformats.org/officeDocument/2006/relationships/hyperlink" Target="http://users.humboldt.edu/flashman/senscalca_x.htm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www.math.duke.edu/education/prep02/teams/prep-12/" TargetMode="External"/><Relationship Id="rId3" Type="http://schemas.openxmlformats.org/officeDocument/2006/relationships/hyperlink" Target="mappingfig_linear.xls" TargetMode="External"/><Relationship Id="rId7" Type="http://schemas.openxmlformats.org/officeDocument/2006/relationships/hyperlink" Target="dynagraphs.ggb" TargetMode="Externa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hyperlink" Target="http://www.geogebra.org/forum/download/file.php?id=9464" TargetMode="External"/><Relationship Id="rId11" Type="http://schemas.openxmlformats.org/officeDocument/2006/relationships/hyperlink" Target="http://users.humboldt.edu/flashman/TFLINX.HTM" TargetMode="External"/><Relationship Id="rId5" Type="http://schemas.openxmlformats.org/officeDocument/2006/relationships/hyperlink" Target="file:///G:\FlashSpace\peanut\tfigwvel.wp2" TargetMode="External"/><Relationship Id="rId10" Type="http://schemas.openxmlformats.org/officeDocument/2006/relationships/hyperlink" Target="http://demonstrations.wolfram.com/Dynagraphs/" TargetMode="External"/><Relationship Id="rId4" Type="http://schemas.openxmlformats.org/officeDocument/2006/relationships/hyperlink" Target="tfiglinear.wp2" TargetMode="External"/><Relationship Id="rId9" Type="http://schemas.openxmlformats.org/officeDocument/2006/relationships/hyperlink" Target="http://www.dynamicgeometry.com/JavaSketchpad/Gallery/Trigonometry_and_Analytic_Geometry/Dynagraphs.html"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BookPDFs/CH0B3__8_08A.pdf" TargetMode="External"/><Relationship Id="rId2" Type="http://schemas.openxmlformats.org/officeDocument/2006/relationships/hyperlink" Target="BookPDFs/CH0A6_08a.pdf" TargetMode="External"/><Relationship Id="rId1" Type="http://schemas.openxmlformats.org/officeDocument/2006/relationships/slideLayout" Target="../slideLayouts/slideLayout2.xml"/><Relationship Id="rId6" Type="http://schemas.openxmlformats.org/officeDocument/2006/relationships/hyperlink" Target="BookPDFs/CH1D.pdf" TargetMode="External"/><Relationship Id="rId5" Type="http://schemas.openxmlformats.org/officeDocument/2006/relationships/hyperlink" Target="BookPDFs/CH1B08.pdf" TargetMode="External"/><Relationship Id="rId4" Type="http://schemas.openxmlformats.org/officeDocument/2006/relationships/hyperlink" Target="BookPDFs/CH1A08.pd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users.humboldt.edu/flashman/book/ch4/Ch4FrameSet.html" TargetMode="External"/><Relationship Id="rId2" Type="http://schemas.openxmlformats.org/officeDocument/2006/relationships/hyperlink" Target="BookPDFs/CH3A105.pdf" TargetMode="External"/><Relationship Id="rId1" Type="http://schemas.openxmlformats.org/officeDocument/2006/relationships/slideLayout" Target="../slideLayouts/slideLayout2.xml"/><Relationship Id="rId4" Type="http://schemas.openxmlformats.org/officeDocument/2006/relationships/hyperlink" Target="http://users.humboldt.edu/flashman/book/ch5/VA/CH5A.html"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ebspace.ship.edu/msrenault/GeoGebraCalculus/integration_intro_bicycle2.html" TargetMode="External"/><Relationship Id="rId2" Type="http://schemas.openxmlformats.org/officeDocument/2006/relationships/hyperlink" Target="http://webspace.ship.edu/msrenault/GeoGebraCalculus/integration_intro_bicycle1.html" TargetMode="External"/><Relationship Id="rId1" Type="http://schemas.openxmlformats.org/officeDocument/2006/relationships/slideLayout" Target="../slideLayouts/slideLayout2.xml"/><Relationship Id="rId4" Type="http://schemas.openxmlformats.org/officeDocument/2006/relationships/hyperlink" Target="http://webspace.ship.edu/msrenault"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users.humboldt.edu/flashman/book/VIB.htm" TargetMode="External"/><Relationship Id="rId2" Type="http://schemas.openxmlformats.org/officeDocument/2006/relationships/hyperlink" Target="http://users.humboldt.edu/flashman/book/ch6/VIA.htm" TargetMode="External"/><Relationship Id="rId1" Type="http://schemas.openxmlformats.org/officeDocument/2006/relationships/slideLayout" Target="../slideLayouts/slideLayout2.xml"/><Relationship Id="rId6" Type="http://schemas.openxmlformats.org/officeDocument/2006/relationships/hyperlink" Target="http://users.humboldt.edu/flashman/book/ch9/IXA.htm" TargetMode="External"/><Relationship Id="rId5" Type="http://schemas.openxmlformats.org/officeDocument/2006/relationships/hyperlink" Target="http://users.humboldt.edu/flashman/book/VID.html" TargetMode="External"/><Relationship Id="rId4" Type="http://schemas.openxmlformats.org/officeDocument/2006/relationships/hyperlink" Target="http://users.humboldt.edu/flashman/book/VIC.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NEWTLN1.html" TargetMode="Externa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hyperlink" Target="NORMAL.doc"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hyperlink" Target="dynagraphs.ggb" TargetMode="External"/><Relationship Id="rId3" Type="http://schemas.openxmlformats.org/officeDocument/2006/relationships/hyperlink" Target="mappingfig_linear.xls" TargetMode="External"/><Relationship Id="rId7" Type="http://schemas.openxmlformats.org/officeDocument/2006/relationships/hyperlink" Target="http://www.geogebra.org/forum/download/file.php?id=9464" TargetMode="External"/><Relationship Id="rId12" Type="http://schemas.openxmlformats.org/officeDocument/2006/relationships/hyperlink" Target="http://www.wolframalpha.com/" TargetMode="Externa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hyperlink" Target="http://www.geogebratube/" TargetMode="External"/><Relationship Id="rId11" Type="http://schemas.openxmlformats.org/officeDocument/2006/relationships/hyperlink" Target="http://demonstrations.wolfram.com/topics.html?Mathematics" TargetMode="External"/><Relationship Id="rId5" Type="http://schemas.openxmlformats.org/officeDocument/2006/relationships/hyperlink" Target="file:///G:\FlashSpace\peanut\tfigwvel.wp2" TargetMode="External"/><Relationship Id="rId10" Type="http://schemas.openxmlformats.org/officeDocument/2006/relationships/hyperlink" Target="https://www.math.duke.edu/education/prep02/teams/prep-12/" TargetMode="External"/><Relationship Id="rId4" Type="http://schemas.openxmlformats.org/officeDocument/2006/relationships/hyperlink" Target="tfiglinear.wp2" TargetMode="External"/><Relationship Id="rId9" Type="http://schemas.openxmlformats.org/officeDocument/2006/relationships/hyperlink" Target="Composition.ggb"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mailto:flashman@humboldt.edu" TargetMode="Externa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8.xml.rels><?xml version="1.0" encoding="UTF-8" standalone="yes"?>
<Relationships xmlns="http://schemas.openxmlformats.org/package/2006/relationships"><Relationship Id="rId3" Type="http://schemas.openxmlformats.org/officeDocument/2006/relationships/hyperlink" Target="http://www.mathedpage.org/func-diag/index.html" TargetMode="External"/><Relationship Id="rId2" Type="http://schemas.openxmlformats.org/officeDocument/2006/relationships/hyperlink" Target="http://www.sparknotes.com/math/algebra2/functions/" TargetMode="External"/><Relationship Id="rId1" Type="http://schemas.openxmlformats.org/officeDocument/2006/relationships/slideLayout" Target="../slideLayouts/slideLayout7.xml"/><Relationship Id="rId6" Type="http://schemas.openxmlformats.org/officeDocument/2006/relationships/hyperlink" Target="https://www.math.duke.edu/education/prep02/teams/prep-12/" TargetMode="External"/><Relationship Id="rId5" Type="http://schemas.openxmlformats.org/officeDocument/2006/relationships/hyperlink" Target="http://www.mathedpage.org/rights.html" TargetMode="External"/><Relationship Id="rId4" Type="http://schemas.openxmlformats.org/officeDocument/2006/relationships/hyperlink" Target="http://www.mathedpage.org/"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users.humboldt.edu/flashman/EdSenCalculus.htm" TargetMode="External"/><Relationship Id="rId2" Type="http://schemas.openxmlformats.org/officeDocument/2006/relationships/hyperlink" Target="http://users.humboldt.edu/flashman/sareport.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math.sjsu.edu/~swann/swann.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533400" y="533400"/>
            <a:ext cx="8077200" cy="4419600"/>
          </a:xfrm>
          <a:effectLst>
            <a:outerShdw dist="35921" dir="2700000" algn="ctr" rotWithShape="0">
              <a:schemeClr val="bg2"/>
            </a:outerShdw>
          </a:effectLst>
        </p:spPr>
        <p:txBody>
          <a:bodyPr/>
          <a:lstStyle/>
          <a:p>
            <a:pPr eaLnBrk="1" hangingPunct="1">
              <a:defRPr/>
            </a:pPr>
            <a:r>
              <a:rPr lang="en-US" sz="4800" smtClean="0">
                <a:effectLst>
                  <a:outerShdw blurRad="38100" dist="38100" dir="2700000" algn="tl">
                    <a:srgbClr val="C0C0C0"/>
                  </a:outerShdw>
                </a:effectLst>
                <a:latin typeface="Comic Sans MS" pitchFamily="66" charset="0"/>
              </a:rPr>
              <a:t>Introduction to S</a:t>
            </a:r>
            <a:r>
              <a:rPr lang="en-US" sz="4000" smtClean="0">
                <a:solidFill>
                  <a:schemeClr val="tx1"/>
                </a:solidFill>
                <a:effectLst>
                  <a:outerShdw blurRad="38100" dist="38100" dir="2700000" algn="tl">
                    <a:srgbClr val="C0C0C0"/>
                  </a:outerShdw>
                </a:effectLst>
                <a:latin typeface="Comic Sans MS" pitchFamily="66" charset="0"/>
              </a:rPr>
              <a:t>ensible</a:t>
            </a:r>
            <a:r>
              <a:rPr lang="en-US" sz="4800" smtClean="0">
                <a:effectLst>
                  <a:outerShdw blurRad="38100" dist="38100" dir="2700000" algn="tl">
                    <a:srgbClr val="C0C0C0"/>
                  </a:outerShdw>
                </a:effectLst>
                <a:latin typeface="Comic Sans MS" pitchFamily="66" charset="0"/>
              </a:rPr>
              <a:t> </a:t>
            </a:r>
            <a:r>
              <a:rPr lang="en-US" sz="4000" smtClean="0">
                <a:solidFill>
                  <a:schemeClr val="tx1"/>
                </a:solidFill>
                <a:effectLst>
                  <a:outerShdw blurRad="38100" dist="38100" dir="2700000" algn="tl">
                    <a:srgbClr val="C0C0C0"/>
                  </a:outerShdw>
                </a:effectLst>
                <a:latin typeface="Comic Sans MS" pitchFamily="66" charset="0"/>
              </a:rPr>
              <a:t>Calculus: A Thematic Approach Workshop	</a:t>
            </a:r>
            <a:br>
              <a:rPr lang="en-US" sz="4000" smtClean="0">
                <a:solidFill>
                  <a:schemeClr val="tx1"/>
                </a:solidFill>
                <a:effectLst>
                  <a:outerShdw blurRad="38100" dist="38100" dir="2700000" algn="tl">
                    <a:srgbClr val="C0C0C0"/>
                  </a:outerShdw>
                </a:effectLst>
                <a:latin typeface="Comic Sans MS" pitchFamily="66" charset="0"/>
              </a:rPr>
            </a:br>
            <a:r>
              <a:rPr lang="en-US" sz="4000" smtClean="0">
                <a:solidFill>
                  <a:schemeClr val="tx1"/>
                </a:solidFill>
                <a:effectLst>
                  <a:outerShdw blurRad="38100" dist="38100" dir="2700000" algn="tl">
                    <a:srgbClr val="C0C0C0"/>
                  </a:outerShdw>
                </a:effectLst>
                <a:latin typeface="Comic Sans MS" pitchFamily="66" charset="0"/>
              </a:rPr>
              <a:t>University of Utah	</a:t>
            </a:r>
            <a:br>
              <a:rPr lang="en-US" sz="4000" smtClean="0">
                <a:solidFill>
                  <a:schemeClr val="tx1"/>
                </a:solidFill>
                <a:effectLst>
                  <a:outerShdw blurRad="38100" dist="38100" dir="2700000" algn="tl">
                    <a:srgbClr val="C0C0C0"/>
                  </a:outerShdw>
                </a:effectLst>
                <a:latin typeface="Comic Sans MS" pitchFamily="66" charset="0"/>
              </a:rPr>
            </a:br>
            <a:r>
              <a:rPr lang="en-US" sz="4000" smtClean="0">
                <a:solidFill>
                  <a:schemeClr val="tx1"/>
                </a:solidFill>
                <a:effectLst>
                  <a:outerShdw blurRad="38100" dist="38100" dir="2700000" algn="tl">
                    <a:srgbClr val="C0C0C0"/>
                  </a:outerShdw>
                </a:effectLst>
                <a:latin typeface="Comic Sans MS" pitchFamily="66" charset="0"/>
              </a:rPr>
              <a:t>July 7, 2012</a:t>
            </a:r>
            <a:r>
              <a:rPr lang="en-US" sz="4800" smtClean="0">
                <a:solidFill>
                  <a:srgbClr val="D9D9D9"/>
                </a:solidFill>
              </a:rPr>
              <a:t/>
            </a:r>
            <a:br>
              <a:rPr lang="en-US" sz="4800" smtClean="0">
                <a:solidFill>
                  <a:srgbClr val="D9D9D9"/>
                </a:solidFill>
              </a:rPr>
            </a:br>
            <a:r>
              <a:rPr lang="en-US" smtClean="0">
                <a:effectLst>
                  <a:outerShdw blurRad="38100" dist="38100" dir="2700000" algn="tl">
                    <a:srgbClr val="C0C0C0"/>
                  </a:outerShdw>
                </a:effectLst>
                <a:latin typeface="Comic Sans MS" pitchFamily="66" charset="0"/>
              </a:rPr>
              <a:t>Martin Flashman</a:t>
            </a:r>
          </a:p>
        </p:txBody>
      </p:sp>
      <p:sp>
        <p:nvSpPr>
          <p:cNvPr id="2052" name="Rectangle 4"/>
          <p:cNvSpPr>
            <a:spLocks noGrp="1" noChangeArrowheads="1"/>
          </p:cNvSpPr>
          <p:nvPr>
            <p:ph type="subTitle" idx="4294967295"/>
          </p:nvPr>
        </p:nvSpPr>
        <p:spPr>
          <a:xfrm>
            <a:off x="1143000" y="5105400"/>
            <a:ext cx="6477000" cy="1149350"/>
          </a:xfrm>
        </p:spPr>
        <p:txBody>
          <a:bodyPr/>
          <a:lstStyle/>
          <a:p>
            <a:pPr marL="0" indent="0" algn="ctr" eaLnBrk="1" hangingPunct="1">
              <a:lnSpc>
                <a:spcPct val="80000"/>
              </a:lnSpc>
              <a:buFontTx/>
              <a:buNone/>
              <a:defRPr/>
            </a:pPr>
            <a:r>
              <a:rPr lang="en-US" sz="1800" smtClean="0">
                <a:effectLst>
                  <a:outerShdw blurRad="38100" dist="38100" dir="2700000" algn="tl">
                    <a:srgbClr val="000000"/>
                  </a:outerShdw>
                </a:effectLst>
                <a:latin typeface="Comic Sans MS" pitchFamily="66" charset="0"/>
              </a:rPr>
              <a:t>Professor of Mathematics</a:t>
            </a:r>
            <a:r>
              <a:rPr lang="en-US" sz="4100" smtClean="0">
                <a:effectLst>
                  <a:outerShdw blurRad="38100" dist="38100" dir="2700000" algn="tl">
                    <a:srgbClr val="000000"/>
                  </a:outerShdw>
                </a:effectLst>
              </a:rPr>
              <a:t/>
            </a:r>
            <a:br>
              <a:rPr lang="en-US" sz="4100" smtClean="0">
                <a:effectLst>
                  <a:outerShdw blurRad="38100" dist="38100" dir="2700000" algn="tl">
                    <a:srgbClr val="000000"/>
                  </a:outerShdw>
                </a:effectLst>
              </a:rPr>
            </a:br>
            <a:r>
              <a:rPr lang="en-US" sz="1800" smtClean="0">
                <a:effectLst>
                  <a:outerShdw blurRad="38100" dist="38100" dir="2700000" algn="tl">
                    <a:srgbClr val="000000"/>
                  </a:outerShdw>
                </a:effectLst>
              </a:rPr>
              <a:t>Humboldt State University </a:t>
            </a:r>
          </a:p>
          <a:p>
            <a:pPr marL="0" indent="0" algn="ctr" eaLnBrk="1" hangingPunct="1">
              <a:lnSpc>
                <a:spcPct val="80000"/>
              </a:lnSpc>
              <a:buFontTx/>
              <a:buNone/>
              <a:defRPr/>
            </a:pPr>
            <a:r>
              <a:rPr lang="en-US" sz="1800" smtClean="0">
                <a:effectLst>
                  <a:outerShdw blurRad="38100" dist="38100" dir="2700000" algn="tl">
                    <a:srgbClr val="000000"/>
                  </a:outerShdw>
                </a:effectLst>
                <a:hlinkClick r:id="rId3"/>
              </a:rPr>
              <a:t>flashman@humboldt.edu</a:t>
            </a:r>
            <a:r>
              <a:rPr lang="en-US" sz="1800" smtClean="0">
                <a:effectLst>
                  <a:outerShdw blurRad="38100" dist="38100" dir="2700000" algn="tl">
                    <a:srgbClr val="000000"/>
                  </a:outerShdw>
                </a:effectLst>
              </a:rPr>
              <a:t> </a:t>
            </a:r>
          </a:p>
          <a:p>
            <a:pPr marL="0" indent="0" algn="ctr" eaLnBrk="1" hangingPunct="1">
              <a:lnSpc>
                <a:spcPct val="80000"/>
              </a:lnSpc>
              <a:buFontTx/>
              <a:buNone/>
              <a:defRPr/>
            </a:pPr>
            <a:r>
              <a:rPr lang="en-US" sz="1800" smtClean="0">
                <a:effectLst>
                  <a:outerShdw blurRad="38100" dist="38100" dir="2700000" algn="tl">
                    <a:srgbClr val="000000"/>
                  </a:outerShdw>
                </a:effectLst>
              </a:rPr>
              <a:t>http://users.humboldt.edu/flashman </a:t>
            </a:r>
          </a:p>
        </p:txBody>
      </p:sp>
    </p:spTree>
    <p:custDataLst>
      <p:tags r:id="rId1"/>
    </p:custDataLst>
  </p:cSld>
  <p:clrMapOvr>
    <a:masterClrMapping/>
  </p:clrMapOvr>
  <p:transition advTm="12007"/>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2"/>
          <p:cNvSpPr>
            <a:spLocks noGrp="1" noChangeArrowheads="1"/>
          </p:cNvSpPr>
          <p:nvPr>
            <p:ph type="title"/>
          </p:nvPr>
        </p:nvSpPr>
        <p:spPr>
          <a:xfrm>
            <a:off x="457200" y="274638"/>
            <a:ext cx="8229600" cy="639762"/>
          </a:xfrm>
        </p:spPr>
        <p:txBody>
          <a:bodyPr/>
          <a:lstStyle/>
          <a:p>
            <a:r>
              <a:rPr lang="en-US" sz="2400" smtClean="0">
                <a:latin typeface="Comic Sans MS" pitchFamily="66" charset="0"/>
              </a:rPr>
              <a:t>Function Diagrams by Henri Picciotto</a:t>
            </a:r>
          </a:p>
        </p:txBody>
      </p:sp>
      <p:graphicFrame>
        <p:nvGraphicFramePr>
          <p:cNvPr id="63491" name="Object 3"/>
          <p:cNvGraphicFramePr>
            <a:graphicFrameLocks noChangeAspect="1"/>
          </p:cNvGraphicFramePr>
          <p:nvPr>
            <p:ph idx="4294967295"/>
          </p:nvPr>
        </p:nvGraphicFramePr>
        <p:xfrm>
          <a:off x="533400" y="1143000"/>
          <a:ext cx="8610600" cy="4840288"/>
        </p:xfrm>
        <a:graphic>
          <a:graphicData uri="http://schemas.openxmlformats.org/presentationml/2006/ole">
            <p:oleObj spid="_x0000_s63491" name="Acrobat Document" r:id="rId3" imgW="5830114" imgH="7542857" progId="AcroExch.Document.7">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ph/>
          </p:nvPr>
        </p:nvGraphicFramePr>
        <p:xfrm>
          <a:off x="381000" y="533400"/>
          <a:ext cx="8610600" cy="5737225"/>
        </p:xfrm>
        <a:graphic>
          <a:graphicData uri="http://schemas.openxmlformats.org/presentationml/2006/ole">
            <p:oleObj spid="_x0000_s64514" name="Acrobat Document" r:id="rId3" imgW="5830114" imgH="7542857" progId="AcroExch.Document.7">
              <p:embed/>
            </p:oleObj>
          </a:graphicData>
        </a:graphic>
      </p:graphicFrame>
      <p:sp>
        <p:nvSpPr>
          <p:cNvPr id="64515" name="Line 3"/>
          <p:cNvSpPr>
            <a:spLocks noChangeShapeType="1"/>
          </p:cNvSpPr>
          <p:nvPr/>
        </p:nvSpPr>
        <p:spPr bwMode="auto">
          <a:xfrm flipV="1">
            <a:off x="1828800" y="2971800"/>
            <a:ext cx="1524000" cy="762000"/>
          </a:xfrm>
          <a:prstGeom prst="line">
            <a:avLst/>
          </a:prstGeom>
          <a:noFill/>
          <a:ln w="28575">
            <a:solidFill>
              <a:schemeClr val="tx1"/>
            </a:solidFill>
            <a:round/>
            <a:headEnd/>
            <a:tailEnd type="triangle" w="med" len="lg"/>
          </a:ln>
        </p:spPr>
        <p:txBody>
          <a:bodyPr/>
          <a:lstStyle/>
          <a:p>
            <a:endParaRPr lang="en-US"/>
          </a:p>
        </p:txBody>
      </p:sp>
      <p:sp>
        <p:nvSpPr>
          <p:cNvPr id="64516" name="Text Box 4"/>
          <p:cNvSpPr txBox="1">
            <a:spLocks noChangeArrowheads="1"/>
          </p:cNvSpPr>
          <p:nvPr/>
        </p:nvSpPr>
        <p:spPr bwMode="auto">
          <a:xfrm>
            <a:off x="1219200" y="3581400"/>
            <a:ext cx="457200" cy="366713"/>
          </a:xfrm>
          <a:prstGeom prst="rect">
            <a:avLst/>
          </a:prstGeom>
          <a:noFill/>
          <a:ln w="9525">
            <a:noFill/>
            <a:miter lim="800000"/>
            <a:headEnd/>
            <a:tailEnd/>
          </a:ln>
        </p:spPr>
        <p:txBody>
          <a:bodyPr>
            <a:spAutoFit/>
          </a:bodyPr>
          <a:lstStyle/>
          <a:p>
            <a:pPr eaLnBrk="0" hangingPunct="0">
              <a:spcBef>
                <a:spcPct val="50000"/>
              </a:spcBef>
            </a:pPr>
            <a:r>
              <a:rPr lang="en-US" i="1" u="none"/>
              <a:t>a</a:t>
            </a:r>
          </a:p>
        </p:txBody>
      </p:sp>
      <p:sp>
        <p:nvSpPr>
          <p:cNvPr id="64517" name="Text Box 5"/>
          <p:cNvSpPr txBox="1">
            <a:spLocks noChangeArrowheads="1"/>
          </p:cNvSpPr>
          <p:nvPr/>
        </p:nvSpPr>
        <p:spPr bwMode="auto">
          <a:xfrm>
            <a:off x="7391400" y="2438400"/>
            <a:ext cx="457200" cy="366713"/>
          </a:xfrm>
          <a:prstGeom prst="rect">
            <a:avLst/>
          </a:prstGeom>
          <a:noFill/>
          <a:ln w="9525">
            <a:noFill/>
            <a:miter lim="800000"/>
            <a:headEnd/>
            <a:tailEnd/>
          </a:ln>
        </p:spPr>
        <p:txBody>
          <a:bodyPr>
            <a:spAutoFit/>
          </a:bodyPr>
          <a:lstStyle/>
          <a:p>
            <a:pPr eaLnBrk="0" hangingPunct="0">
              <a:spcBef>
                <a:spcPct val="50000"/>
              </a:spcBef>
            </a:pPr>
            <a:r>
              <a:rPr lang="en-US" i="1" u="none"/>
              <a:t>b</a:t>
            </a:r>
          </a:p>
        </p:txBody>
      </p:sp>
      <p:sp>
        <p:nvSpPr>
          <p:cNvPr id="64518" name="Text Box 6"/>
          <p:cNvSpPr txBox="1">
            <a:spLocks noChangeArrowheads="1"/>
          </p:cNvSpPr>
          <p:nvPr/>
        </p:nvSpPr>
        <p:spPr bwMode="auto">
          <a:xfrm>
            <a:off x="3657600" y="2819400"/>
            <a:ext cx="457200" cy="366713"/>
          </a:xfrm>
          <a:prstGeom prst="rect">
            <a:avLst/>
          </a:prstGeom>
          <a:noFill/>
          <a:ln w="9525">
            <a:noFill/>
            <a:miter lim="800000"/>
            <a:headEnd/>
            <a:tailEnd/>
          </a:ln>
        </p:spPr>
        <p:txBody>
          <a:bodyPr>
            <a:spAutoFit/>
          </a:bodyPr>
          <a:lstStyle/>
          <a:p>
            <a:pPr eaLnBrk="0" hangingPunct="0">
              <a:spcBef>
                <a:spcPct val="50000"/>
              </a:spcBef>
            </a:pPr>
            <a:r>
              <a:rPr lang="en-US" i="1" u="none"/>
              <a:t>b</a:t>
            </a:r>
          </a:p>
        </p:txBody>
      </p:sp>
      <p:sp>
        <p:nvSpPr>
          <p:cNvPr id="64519" name="Text Box 7"/>
          <p:cNvSpPr txBox="1">
            <a:spLocks noChangeArrowheads="1"/>
          </p:cNvSpPr>
          <p:nvPr/>
        </p:nvSpPr>
        <p:spPr bwMode="auto">
          <a:xfrm>
            <a:off x="6705600" y="2438400"/>
            <a:ext cx="457200" cy="366713"/>
          </a:xfrm>
          <a:prstGeom prst="rect">
            <a:avLst/>
          </a:prstGeom>
          <a:noFill/>
          <a:ln w="9525">
            <a:noFill/>
            <a:miter lim="800000"/>
            <a:headEnd/>
            <a:tailEnd/>
          </a:ln>
        </p:spPr>
        <p:txBody>
          <a:bodyPr>
            <a:spAutoFit/>
          </a:bodyPr>
          <a:lstStyle/>
          <a:p>
            <a:pPr eaLnBrk="0" hangingPunct="0">
              <a:spcBef>
                <a:spcPct val="50000"/>
              </a:spcBef>
            </a:pPr>
            <a:r>
              <a:rPr lang="en-US" i="1" u="none"/>
              <a:t>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p:txBody>
          <a:bodyPr/>
          <a:lstStyle/>
          <a:p>
            <a:r>
              <a:rPr lang="en-US" sz="4000" smtClean="0"/>
              <a:t>Mapping Diagrams and Functions </a:t>
            </a:r>
          </a:p>
        </p:txBody>
      </p:sp>
      <p:sp>
        <p:nvSpPr>
          <p:cNvPr id="65538" name="Rectangle 3"/>
          <p:cNvSpPr>
            <a:spLocks noGrp="1" noChangeArrowheads="1"/>
          </p:cNvSpPr>
          <p:nvPr>
            <p:ph type="body" idx="1"/>
          </p:nvPr>
        </p:nvSpPr>
        <p:spPr/>
        <p:txBody>
          <a:bodyPr/>
          <a:lstStyle/>
          <a:p>
            <a:r>
              <a:rPr lang="en-US" sz="2800" smtClean="0">
                <a:hlinkClick r:id="rId2"/>
              </a:rPr>
              <a:t>SparkNotes › Math Study Guides › Algebra II: Functions </a:t>
            </a:r>
            <a:r>
              <a:rPr lang="en-US" sz="2800" smtClean="0"/>
              <a:t>Traditional treatment.</a:t>
            </a:r>
          </a:p>
          <a:p>
            <a:pPr lvl="3"/>
            <a:r>
              <a:rPr lang="en-US" sz="1800" smtClean="0">
                <a:hlinkClick r:id="rId2"/>
              </a:rPr>
              <a:t>http://www.sparknotes.com/math/algebra2/functions/</a:t>
            </a:r>
            <a:endParaRPr lang="en-US" sz="1800" smtClean="0"/>
          </a:p>
          <a:p>
            <a:r>
              <a:rPr lang="en-US" sz="2800" b="1" u="sng" smtClean="0">
                <a:hlinkClick r:id="rId3"/>
              </a:rPr>
              <a:t>Function Diagrams</a:t>
            </a:r>
            <a:r>
              <a:rPr lang="en-US" sz="2800" b="1" u="sng" smtClean="0"/>
              <a:t>.</a:t>
            </a:r>
            <a:r>
              <a:rPr lang="en-US" sz="2800" b="1" smtClean="0"/>
              <a:t> by Henri Picciotto</a:t>
            </a:r>
            <a:br>
              <a:rPr lang="en-US" sz="2800" b="1" smtClean="0"/>
            </a:br>
            <a:r>
              <a:rPr lang="en-US" sz="2800" b="1" smtClean="0"/>
              <a:t>Excellent Resources!</a:t>
            </a:r>
          </a:p>
          <a:p>
            <a:pPr lvl="1"/>
            <a:r>
              <a:rPr lang="en-US" sz="2400" b="1" smtClean="0">
                <a:hlinkClick r:id="rId4"/>
              </a:rPr>
              <a:t>Henri Picciotto's Math Education Page</a:t>
            </a:r>
            <a:endParaRPr lang="en-US" sz="2400" b="1" smtClean="0"/>
          </a:p>
          <a:p>
            <a:pPr lvl="1"/>
            <a:r>
              <a:rPr lang="en-US" sz="2400" b="1" smtClean="0">
                <a:hlinkClick r:id="rId5"/>
              </a:rPr>
              <a:t>Some rights reserved</a:t>
            </a:r>
            <a:r>
              <a:rPr lang="en-US" sz="2400" smtClean="0"/>
              <a:t>   </a:t>
            </a:r>
          </a:p>
          <a:p>
            <a:r>
              <a:rPr lang="en-US" sz="2800" u="sng" smtClean="0"/>
              <a:t>Flashman, Yanosko, Kim</a:t>
            </a:r>
            <a:br>
              <a:rPr lang="en-US" sz="2800" u="sng" smtClean="0"/>
            </a:br>
            <a:r>
              <a:rPr lang="en-US" sz="2800" u="sng" smtClean="0">
                <a:hlinkClick r:id="rId6"/>
              </a:rPr>
              <a:t>https://www.math.duke.edu//education/prep02/teams/prep-12/</a:t>
            </a:r>
            <a:endParaRPr lang="en-US" sz="280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p:txBody>
          <a:bodyPr/>
          <a:lstStyle/>
          <a:p>
            <a:r>
              <a:rPr lang="en-US" smtClean="0"/>
              <a:t>Ideas		</a:t>
            </a:r>
          </a:p>
        </p:txBody>
      </p:sp>
      <p:sp>
        <p:nvSpPr>
          <p:cNvPr id="66562" name="Content Placeholder 2"/>
          <p:cNvSpPr>
            <a:spLocks noGrp="1"/>
          </p:cNvSpPr>
          <p:nvPr>
            <p:ph idx="1"/>
          </p:nvPr>
        </p:nvSpPr>
        <p:spPr/>
        <p:txBody>
          <a:bodyPr/>
          <a:lstStyle/>
          <a:p>
            <a:r>
              <a:rPr lang="en-US" smtClean="0"/>
              <a:t>Interpretation of axes</a:t>
            </a:r>
          </a:p>
          <a:p>
            <a:r>
              <a:rPr lang="en-US" smtClean="0"/>
              <a:t>Linear</a:t>
            </a:r>
          </a:p>
          <a:p>
            <a:r>
              <a:rPr lang="en-US" smtClean="0"/>
              <a:t>Nonlinear (quadratic, trig, exp/ln, 1/x) </a:t>
            </a:r>
          </a:p>
          <a:p>
            <a:r>
              <a:rPr lang="en-US" smtClean="0"/>
              <a:t>inverses</a:t>
            </a:r>
          </a:p>
          <a:p>
            <a:r>
              <a:rPr lang="en-US" smtClean="0"/>
              <a:t>Composition</a:t>
            </a:r>
          </a:p>
          <a:p>
            <a:r>
              <a:rPr lang="en-US" smtClean="0"/>
              <a:t>Derivative (visualize rate/ratio)</a:t>
            </a:r>
          </a:p>
          <a:p>
            <a:r>
              <a:rPr lang="en-US" smtClean="0"/>
              <a:t>Differential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Tables</a:t>
            </a:r>
          </a:p>
        </p:txBody>
      </p:sp>
      <p:graphicFrame>
        <p:nvGraphicFramePr>
          <p:cNvPr id="10274" name="Group 34"/>
          <p:cNvGraphicFramePr>
            <a:graphicFrameLocks noGrp="1"/>
          </p:cNvGraphicFramePr>
          <p:nvPr>
            <p:ph sz="half" idx="4294967295"/>
          </p:nvPr>
        </p:nvGraphicFramePr>
        <p:xfrm>
          <a:off x="1066800" y="16002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
        <p:nvSpPr>
          <p:cNvPr id="67615" name="Content Placeholder 4"/>
          <p:cNvSpPr>
            <a:spLocks noGrp="1"/>
          </p:cNvSpPr>
          <p:nvPr>
            <p:ph sz="half" idx="4294967295"/>
          </p:nvPr>
        </p:nvSpPr>
        <p:spPr>
          <a:xfrm>
            <a:off x="4648200" y="1600200"/>
            <a:ext cx="4038600" cy="4525963"/>
          </a:xfrm>
        </p:spPr>
        <p:txBody>
          <a:bodyPr/>
          <a:lstStyle/>
          <a:p>
            <a:pPr eaLnBrk="1" hangingPunct="1">
              <a:buFontTx/>
              <a:buNone/>
            </a:pPr>
            <a:r>
              <a:rPr lang="en-US" sz="2800" smtClean="0">
                <a:latin typeface="Comic Sans MS" pitchFamily="66" charset="0"/>
              </a:rPr>
              <a:t>Complete the table.</a:t>
            </a:r>
          </a:p>
          <a:p>
            <a:pPr eaLnBrk="1" hangingPunct="1">
              <a:buFontTx/>
              <a:buNone/>
            </a:pPr>
            <a:r>
              <a:rPr lang="en-US" sz="2800" smtClean="0">
                <a:latin typeface="Comic Sans MS" pitchFamily="66" charset="0"/>
              </a:rPr>
              <a:t>x = 3,2,1,0,-1,-2,-3</a:t>
            </a:r>
          </a:p>
          <a:p>
            <a:pPr eaLnBrk="1" hangingPunct="1">
              <a:buFontTx/>
              <a:buNone/>
            </a:pPr>
            <a:r>
              <a:rPr lang="en-US" sz="2800" smtClean="0">
                <a:latin typeface="Comic Sans MS" pitchFamily="66" charset="0"/>
              </a:rPr>
              <a:t>f(x) = 5x – 7</a:t>
            </a:r>
          </a:p>
          <a:p>
            <a:pPr eaLnBrk="1" hangingPunct="1">
              <a:buFontTx/>
              <a:buNone/>
            </a:pPr>
            <a:endParaRPr lang="en-US" sz="2800" smtClean="0">
              <a:latin typeface="Comic Sans MS" pitchFamily="66" charset="0"/>
            </a:endParaRPr>
          </a:p>
          <a:p>
            <a:pPr eaLnBrk="1" hangingPunct="1">
              <a:buFontTx/>
              <a:buNone/>
            </a:pPr>
            <a:r>
              <a:rPr lang="en-US" sz="2800" smtClean="0">
                <a:latin typeface="Comic Sans MS" pitchFamily="66" charset="0"/>
              </a:rPr>
              <a:t>f(0) = ___?</a:t>
            </a:r>
          </a:p>
          <a:p>
            <a:pPr eaLnBrk="1" hangingPunct="1">
              <a:buFontTx/>
              <a:buNone/>
            </a:pPr>
            <a:endParaRPr lang="en-US" sz="2800" smtClean="0">
              <a:latin typeface="Comic Sans MS" pitchFamily="66" charset="0"/>
            </a:endParaRPr>
          </a:p>
          <a:p>
            <a:pPr eaLnBrk="1" hangingPunct="1">
              <a:buFontTx/>
              <a:buNone/>
            </a:pPr>
            <a:r>
              <a:rPr lang="en-US" sz="2800" smtClean="0">
                <a:latin typeface="Comic Sans MS" pitchFamily="66" charset="0"/>
              </a:rPr>
              <a:t>For which x is f(x) &gt; 0?</a:t>
            </a:r>
          </a:p>
          <a:p>
            <a:pPr eaLnBrk="1" hangingPunct="1">
              <a:buFontTx/>
              <a:buNone/>
            </a:pPr>
            <a:endParaRPr lang="en-US" sz="2800" i="1" smtClean="0">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Tables</a:t>
            </a:r>
          </a:p>
        </p:txBody>
      </p:sp>
      <p:sp>
        <p:nvSpPr>
          <p:cNvPr id="68610" name="Content Placeholder 5"/>
          <p:cNvSpPr>
            <a:spLocks noGrp="1"/>
          </p:cNvSpPr>
          <p:nvPr>
            <p:ph sz="half" idx="4294967295"/>
          </p:nvPr>
        </p:nvSpPr>
        <p:spPr>
          <a:xfrm>
            <a:off x="457200" y="1600200"/>
            <a:ext cx="4038600" cy="4525963"/>
          </a:xfrm>
        </p:spPr>
        <p:txBody>
          <a:bodyPr/>
          <a:lstStyle/>
          <a:p>
            <a:pPr algn="ctr" eaLnBrk="1" hangingPunct="1">
              <a:buFontTx/>
              <a:buNone/>
            </a:pPr>
            <a:r>
              <a:rPr lang="en-US" sz="2000" b="1" u="sng" smtClean="0">
                <a:latin typeface="Comic Sans MS" pitchFamily="66" charset="0"/>
              </a:rPr>
              <a:t> x    f(x)=5x-7</a:t>
            </a:r>
          </a:p>
          <a:p>
            <a:pPr algn="ctr" eaLnBrk="1" hangingPunct="1">
              <a:buFontTx/>
              <a:buNone/>
            </a:pPr>
            <a:r>
              <a:rPr lang="en-US" sz="2000" b="1" smtClean="0">
                <a:latin typeface="Comic Sans MS" pitchFamily="66" charset="0"/>
              </a:rPr>
              <a:t>3                8</a:t>
            </a:r>
          </a:p>
          <a:p>
            <a:pPr algn="ctr" eaLnBrk="1" hangingPunct="1">
              <a:buFontTx/>
              <a:buNone/>
            </a:pPr>
            <a:r>
              <a:rPr lang="en-US" sz="2000" b="1" smtClean="0">
                <a:latin typeface="Comic Sans MS" pitchFamily="66" charset="0"/>
              </a:rPr>
              <a:t>2                3</a:t>
            </a:r>
          </a:p>
          <a:p>
            <a:pPr algn="ctr" eaLnBrk="1" hangingPunct="1">
              <a:buFontTx/>
              <a:buNone/>
            </a:pPr>
            <a:r>
              <a:rPr lang="en-US" sz="2000" b="1" smtClean="0">
                <a:latin typeface="Comic Sans MS" pitchFamily="66" charset="0"/>
              </a:rPr>
              <a:t>1               -2</a:t>
            </a:r>
          </a:p>
          <a:p>
            <a:pPr algn="ctr" eaLnBrk="1" hangingPunct="1">
              <a:buFontTx/>
              <a:buNone/>
            </a:pPr>
            <a:r>
              <a:rPr lang="en-US" sz="2000" b="1" smtClean="0">
                <a:latin typeface="Comic Sans MS" pitchFamily="66" charset="0"/>
              </a:rPr>
              <a:t>0               -7</a:t>
            </a:r>
          </a:p>
          <a:p>
            <a:pPr algn="ctr" eaLnBrk="1" hangingPunct="1">
              <a:buFontTx/>
              <a:buNone/>
            </a:pPr>
            <a:r>
              <a:rPr lang="en-US" sz="2000" b="1" smtClean="0">
                <a:latin typeface="Comic Sans MS" pitchFamily="66" charset="0"/>
              </a:rPr>
              <a:t>-1              -12</a:t>
            </a:r>
          </a:p>
          <a:p>
            <a:pPr algn="ctr" eaLnBrk="1" hangingPunct="1">
              <a:buFontTx/>
              <a:buNone/>
            </a:pPr>
            <a:r>
              <a:rPr lang="en-US" sz="2000" b="1" smtClean="0">
                <a:latin typeface="Comic Sans MS" pitchFamily="66" charset="0"/>
              </a:rPr>
              <a:t>-2              -17</a:t>
            </a:r>
          </a:p>
          <a:p>
            <a:pPr algn="ctr" eaLnBrk="1" hangingPunct="1">
              <a:buFontTx/>
              <a:buNone/>
            </a:pPr>
            <a:r>
              <a:rPr lang="en-US" sz="2000" b="1" smtClean="0">
                <a:latin typeface="Comic Sans MS" pitchFamily="66" charset="0"/>
              </a:rPr>
              <a:t>-3              -22</a:t>
            </a:r>
            <a:endParaRPr lang="en-US" sz="2000" smtClean="0">
              <a:latin typeface="Comic Sans MS" pitchFamily="66" charset="0"/>
            </a:endParaRPr>
          </a:p>
        </p:txBody>
      </p:sp>
      <p:graphicFrame>
        <p:nvGraphicFramePr>
          <p:cNvPr id="11270" name="Group 6"/>
          <p:cNvGraphicFramePr>
            <a:graphicFrameLocks noGrp="1"/>
          </p:cNvGraphicFramePr>
          <p:nvPr/>
        </p:nvGraphicFramePr>
        <p:xfrm>
          <a:off x="1066800" y="16002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
        <p:nvSpPr>
          <p:cNvPr id="68640" name="Content Placeholder 4"/>
          <p:cNvSpPr>
            <a:spLocks/>
          </p:cNvSpPr>
          <p:nvPr/>
        </p:nvSpPr>
        <p:spPr bwMode="auto">
          <a:xfrm>
            <a:off x="4648200" y="1600200"/>
            <a:ext cx="4038600" cy="4525963"/>
          </a:xfrm>
          <a:prstGeom prst="rect">
            <a:avLst/>
          </a:prstGeom>
          <a:noFill/>
          <a:ln w="9525">
            <a:noFill/>
            <a:miter lim="800000"/>
            <a:headEnd/>
            <a:tailEnd/>
          </a:ln>
        </p:spPr>
        <p:txBody>
          <a:bodyPr/>
          <a:lstStyle/>
          <a:p>
            <a:pPr marL="342900" indent="-342900">
              <a:spcBef>
                <a:spcPct val="20000"/>
              </a:spcBef>
            </a:pPr>
            <a:r>
              <a:rPr lang="en-US" sz="2800" u="none"/>
              <a:t>Complete the table.</a:t>
            </a:r>
          </a:p>
          <a:p>
            <a:pPr marL="342900" indent="-342900">
              <a:spcBef>
                <a:spcPct val="20000"/>
              </a:spcBef>
            </a:pPr>
            <a:r>
              <a:rPr lang="en-US" sz="2800" u="none"/>
              <a:t>x = 3,2,1,0,-1,-2,-3</a:t>
            </a:r>
          </a:p>
          <a:p>
            <a:pPr marL="342900" indent="-342900">
              <a:spcBef>
                <a:spcPct val="20000"/>
              </a:spcBef>
            </a:pPr>
            <a:r>
              <a:rPr lang="en-US" sz="2800" u="none"/>
              <a:t>f(x) = 5x – 7</a:t>
            </a:r>
          </a:p>
          <a:p>
            <a:pPr marL="342900" indent="-342900">
              <a:spcBef>
                <a:spcPct val="20000"/>
              </a:spcBef>
            </a:pPr>
            <a:endParaRPr lang="en-US" sz="2800" u="none"/>
          </a:p>
          <a:p>
            <a:pPr marL="342900" indent="-342900">
              <a:spcBef>
                <a:spcPct val="20000"/>
              </a:spcBef>
            </a:pPr>
            <a:r>
              <a:rPr lang="en-US" sz="2800" u="none"/>
              <a:t>f(0) = ___?</a:t>
            </a:r>
          </a:p>
          <a:p>
            <a:pPr marL="342900" indent="-342900">
              <a:spcBef>
                <a:spcPct val="20000"/>
              </a:spcBef>
            </a:pPr>
            <a:endParaRPr lang="en-US" sz="2800" u="none"/>
          </a:p>
          <a:p>
            <a:pPr marL="342900" indent="-342900">
              <a:spcBef>
                <a:spcPct val="20000"/>
              </a:spcBef>
            </a:pPr>
            <a:r>
              <a:rPr lang="en-US" sz="2800" u="none"/>
              <a:t>For which x is f(x) &gt; 0?</a:t>
            </a:r>
          </a:p>
          <a:p>
            <a:pPr marL="342900" indent="-342900">
              <a:spcBef>
                <a:spcPct val="20000"/>
              </a:spcBef>
            </a:pPr>
            <a:endParaRPr lang="en-US" sz="2800" i="1" u="none"/>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On Graph</a:t>
            </a:r>
          </a:p>
        </p:txBody>
      </p:sp>
      <p:sp>
        <p:nvSpPr>
          <p:cNvPr id="69634" name="Content Placeholder 4"/>
          <p:cNvSpPr>
            <a:spLocks noGrp="1"/>
          </p:cNvSpPr>
          <p:nvPr>
            <p:ph sz="half" idx="4294967295"/>
          </p:nvPr>
        </p:nvSpPr>
        <p:spPr>
          <a:xfrm>
            <a:off x="4800600" y="1371600"/>
            <a:ext cx="4038600" cy="4525963"/>
          </a:xfrm>
        </p:spPr>
        <p:txBody>
          <a:bodyPr/>
          <a:lstStyle/>
          <a:p>
            <a:pPr algn="ctr" eaLnBrk="1" hangingPunct="1">
              <a:buFontTx/>
              <a:buNone/>
            </a:pPr>
            <a:r>
              <a:rPr lang="en-US" sz="2800" smtClean="0">
                <a:latin typeface="Comic Sans MS" pitchFamily="66" charset="0"/>
              </a:rPr>
              <a:t>Plot Points (x , 5x - 7):</a:t>
            </a:r>
          </a:p>
          <a:p>
            <a:pPr eaLnBrk="1" hangingPunct="1"/>
            <a:endParaRPr lang="en-US" sz="2800" smtClean="0">
              <a:latin typeface="Comic Sans MS" pitchFamily="66" charset="0"/>
            </a:endParaRPr>
          </a:p>
          <a:p>
            <a:pPr eaLnBrk="1" hangingPunct="1"/>
            <a:endParaRPr lang="en-US" sz="2800" smtClean="0">
              <a:latin typeface="Comic Sans MS" pitchFamily="66" charset="0"/>
            </a:endParaRPr>
          </a:p>
        </p:txBody>
      </p:sp>
      <p:pic>
        <p:nvPicPr>
          <p:cNvPr id="69635" name="Picture 3"/>
          <p:cNvPicPr>
            <a:picLocks noChangeAspect="1" noChangeArrowheads="1"/>
          </p:cNvPicPr>
          <p:nvPr/>
        </p:nvPicPr>
        <p:blipFill>
          <a:blip r:embed="rId2"/>
          <a:srcRect/>
          <a:stretch>
            <a:fillRect/>
          </a:stretch>
        </p:blipFill>
        <p:spPr bwMode="auto">
          <a:xfrm>
            <a:off x="1143000" y="1752600"/>
            <a:ext cx="2039938" cy="3962400"/>
          </a:xfrm>
          <a:prstGeom prst="rect">
            <a:avLst/>
          </a:prstGeom>
          <a:noFill/>
          <a:ln w="9525">
            <a:noFill/>
            <a:miter lim="800000"/>
            <a:headEnd/>
            <a:tailEnd/>
          </a:ln>
        </p:spPr>
      </p:pic>
      <p:graphicFrame>
        <p:nvGraphicFramePr>
          <p:cNvPr id="12324" name="Group 36"/>
          <p:cNvGraphicFramePr>
            <a:graphicFrameLocks noGrp="1"/>
          </p:cNvGraphicFramePr>
          <p:nvPr/>
        </p:nvGraphicFramePr>
        <p:xfrm>
          <a:off x="5257800" y="23622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On Graph</a:t>
            </a:r>
          </a:p>
        </p:txBody>
      </p:sp>
      <p:sp>
        <p:nvSpPr>
          <p:cNvPr id="70658" name="Content Placeholder 4"/>
          <p:cNvSpPr>
            <a:spLocks noGrp="1"/>
          </p:cNvSpPr>
          <p:nvPr>
            <p:ph sz="half" idx="4294967295"/>
          </p:nvPr>
        </p:nvSpPr>
        <p:spPr>
          <a:xfrm>
            <a:off x="4648200" y="1219200"/>
            <a:ext cx="4038600" cy="4724400"/>
          </a:xfrm>
        </p:spPr>
        <p:txBody>
          <a:bodyPr/>
          <a:lstStyle/>
          <a:p>
            <a:pPr algn="ctr" eaLnBrk="1" hangingPunct="1">
              <a:buFontTx/>
              <a:buNone/>
            </a:pPr>
            <a:r>
              <a:rPr lang="en-US" sz="2800" smtClean="0">
                <a:latin typeface="Comic Sans MS" pitchFamily="66" charset="0"/>
              </a:rPr>
              <a:t>Connect Points </a:t>
            </a:r>
            <a:br>
              <a:rPr lang="en-US" sz="2800" smtClean="0">
                <a:latin typeface="Comic Sans MS" pitchFamily="66" charset="0"/>
              </a:rPr>
            </a:br>
            <a:r>
              <a:rPr lang="en-US" sz="2800" smtClean="0">
                <a:latin typeface="Comic Sans MS" pitchFamily="66" charset="0"/>
              </a:rPr>
              <a:t>(x , 5x - 7):</a:t>
            </a:r>
          </a:p>
          <a:p>
            <a:pPr eaLnBrk="1" hangingPunct="1"/>
            <a:endParaRPr lang="en-US" sz="2800" smtClean="0">
              <a:latin typeface="Comic Sans MS" pitchFamily="66" charset="0"/>
            </a:endParaRPr>
          </a:p>
          <a:p>
            <a:pPr eaLnBrk="1" hangingPunct="1"/>
            <a:endParaRPr lang="en-US" sz="2800" smtClean="0">
              <a:latin typeface="Comic Sans MS" pitchFamily="66" charset="0"/>
            </a:endParaRPr>
          </a:p>
        </p:txBody>
      </p:sp>
      <p:pic>
        <p:nvPicPr>
          <p:cNvPr id="70659" name="Picture 2"/>
          <p:cNvPicPr>
            <a:picLocks noChangeAspect="1" noChangeArrowheads="1"/>
          </p:cNvPicPr>
          <p:nvPr/>
        </p:nvPicPr>
        <p:blipFill>
          <a:blip r:embed="rId2"/>
          <a:srcRect/>
          <a:stretch>
            <a:fillRect/>
          </a:stretch>
        </p:blipFill>
        <p:spPr bwMode="auto">
          <a:xfrm>
            <a:off x="1066800" y="1524000"/>
            <a:ext cx="2035175" cy="4038600"/>
          </a:xfrm>
          <a:prstGeom prst="rect">
            <a:avLst/>
          </a:prstGeom>
          <a:noFill/>
          <a:ln w="9525">
            <a:noFill/>
            <a:miter lim="800000"/>
            <a:headEnd/>
            <a:tailEnd/>
          </a:ln>
        </p:spPr>
      </p:pic>
      <p:graphicFrame>
        <p:nvGraphicFramePr>
          <p:cNvPr id="13348" name="Group 36"/>
          <p:cNvGraphicFramePr>
            <a:graphicFrameLocks noGrp="1"/>
          </p:cNvGraphicFramePr>
          <p:nvPr/>
        </p:nvGraphicFramePr>
        <p:xfrm>
          <a:off x="5181600" y="21336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On Graph</a:t>
            </a:r>
          </a:p>
        </p:txBody>
      </p:sp>
      <p:sp>
        <p:nvSpPr>
          <p:cNvPr id="71682" name="Content Placeholder 4"/>
          <p:cNvSpPr>
            <a:spLocks noGrp="1"/>
          </p:cNvSpPr>
          <p:nvPr>
            <p:ph sz="half" idx="4294967295"/>
          </p:nvPr>
        </p:nvSpPr>
        <p:spPr>
          <a:xfrm>
            <a:off x="4800600" y="1676400"/>
            <a:ext cx="4038600" cy="4495800"/>
          </a:xfrm>
        </p:spPr>
        <p:txBody>
          <a:bodyPr/>
          <a:lstStyle/>
          <a:p>
            <a:pPr algn="ctr" eaLnBrk="1" hangingPunct="1">
              <a:buFontTx/>
              <a:buNone/>
            </a:pPr>
            <a:r>
              <a:rPr lang="en-US" sz="2800" smtClean="0">
                <a:latin typeface="Comic Sans MS" pitchFamily="66" charset="0"/>
              </a:rPr>
              <a:t>Connect the Points </a:t>
            </a:r>
          </a:p>
          <a:p>
            <a:pPr eaLnBrk="1" hangingPunct="1">
              <a:buFontTx/>
              <a:buNone/>
            </a:pPr>
            <a:endParaRPr lang="en-US" sz="2800" smtClean="0">
              <a:latin typeface="Comic Sans MS" pitchFamily="66" charset="0"/>
            </a:endParaRPr>
          </a:p>
          <a:p>
            <a:pPr eaLnBrk="1" hangingPunct="1"/>
            <a:endParaRPr lang="en-US" sz="2800" smtClean="0">
              <a:latin typeface="Comic Sans MS" pitchFamily="66" charset="0"/>
            </a:endParaRPr>
          </a:p>
        </p:txBody>
      </p:sp>
      <p:pic>
        <p:nvPicPr>
          <p:cNvPr id="71683" name="Picture 3"/>
          <p:cNvPicPr>
            <a:picLocks noChangeAspect="1" noChangeArrowheads="1"/>
          </p:cNvPicPr>
          <p:nvPr/>
        </p:nvPicPr>
        <p:blipFill>
          <a:blip r:embed="rId2"/>
          <a:srcRect/>
          <a:stretch>
            <a:fillRect/>
          </a:stretch>
        </p:blipFill>
        <p:spPr bwMode="auto">
          <a:xfrm>
            <a:off x="1752600" y="1447800"/>
            <a:ext cx="1995488" cy="3962400"/>
          </a:xfrm>
          <a:prstGeom prst="rect">
            <a:avLst/>
          </a:prstGeom>
          <a:noFill/>
          <a:ln w="9525">
            <a:noFill/>
            <a:miter lim="800000"/>
            <a:headEnd/>
            <a:tailEnd/>
          </a:ln>
        </p:spPr>
      </p:pic>
      <p:graphicFrame>
        <p:nvGraphicFramePr>
          <p:cNvPr id="14372" name="Group 36"/>
          <p:cNvGraphicFramePr>
            <a:graphicFrameLocks noGrp="1"/>
          </p:cNvGraphicFramePr>
          <p:nvPr/>
        </p:nvGraphicFramePr>
        <p:xfrm>
          <a:off x="5410200" y="23622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304800"/>
            <a:ext cx="8229600" cy="914400"/>
          </a:xfrm>
        </p:spPr>
        <p:txBody>
          <a:bodyPr/>
          <a:lstStyle/>
          <a:p>
            <a:pPr eaLnBrk="1" hangingPunct="1">
              <a:defRPr/>
            </a:pPr>
            <a:r>
              <a:rPr lang="en-US" sz="3200" smtClean="0">
                <a:effectLst>
                  <a:outerShdw blurRad="38100" dist="38100" dir="2700000" algn="tl">
                    <a:srgbClr val="000000"/>
                  </a:outerShdw>
                </a:effectLst>
                <a:latin typeface="Comic Sans MS" pitchFamily="66" charset="0"/>
              </a:rPr>
              <a:t>Linear Functions:</a:t>
            </a:r>
            <a:br>
              <a:rPr lang="en-US" sz="3200" smtClean="0">
                <a:effectLst>
                  <a:outerShdw blurRad="38100" dist="38100" dir="2700000" algn="tl">
                    <a:srgbClr val="000000"/>
                  </a:outerShdw>
                </a:effectLst>
                <a:latin typeface="Comic Sans MS" pitchFamily="66" charset="0"/>
              </a:rPr>
            </a:br>
            <a:r>
              <a:rPr lang="en-US" sz="3200" smtClean="0">
                <a:effectLst>
                  <a:outerShdw blurRad="38100" dist="38100" dir="2700000" algn="tl">
                    <a:srgbClr val="000000"/>
                  </a:outerShdw>
                </a:effectLst>
                <a:latin typeface="Comic Sans MS" pitchFamily="66" charset="0"/>
              </a:rPr>
              <a:t>Mapping Figures</a:t>
            </a:r>
          </a:p>
        </p:txBody>
      </p:sp>
      <p:sp>
        <p:nvSpPr>
          <p:cNvPr id="72706" name="Content Placeholder 2"/>
          <p:cNvSpPr>
            <a:spLocks noGrp="1"/>
          </p:cNvSpPr>
          <p:nvPr>
            <p:ph sz="half" idx="4294967295"/>
          </p:nvPr>
        </p:nvSpPr>
        <p:spPr>
          <a:xfrm>
            <a:off x="533400" y="1143000"/>
            <a:ext cx="4038600" cy="4495800"/>
          </a:xfrm>
        </p:spPr>
        <p:txBody>
          <a:bodyPr/>
          <a:lstStyle/>
          <a:p>
            <a:pPr eaLnBrk="1" hangingPunct="1"/>
            <a:r>
              <a:rPr lang="en-US" sz="2800" smtClean="0">
                <a:latin typeface="Comic Sans MS" pitchFamily="66" charset="0"/>
              </a:rPr>
              <a:t>Connect point x  to point 5x – 7 on axes</a:t>
            </a:r>
          </a:p>
          <a:p>
            <a:pPr algn="ctr" eaLnBrk="1" hangingPunct="1">
              <a:buFontTx/>
              <a:buNone/>
            </a:pPr>
            <a:r>
              <a:rPr lang="en-US" sz="2800" b="1" u="sng" smtClean="0">
                <a:latin typeface="Comic Sans MS" pitchFamily="66" charset="0"/>
              </a:rPr>
              <a:t> </a:t>
            </a:r>
            <a:endParaRPr lang="en-US" sz="2800" smtClean="0">
              <a:latin typeface="Comic Sans MS" pitchFamily="66" charset="0"/>
            </a:endParaRPr>
          </a:p>
          <a:p>
            <a:pPr eaLnBrk="1" hangingPunct="1"/>
            <a:endParaRPr lang="en-US" sz="2800" smtClean="0">
              <a:latin typeface="Comic Sans MS" pitchFamily="66" charset="0"/>
            </a:endParaRPr>
          </a:p>
        </p:txBody>
      </p:sp>
      <p:pic>
        <p:nvPicPr>
          <p:cNvPr id="72707" name="Picture 32"/>
          <p:cNvPicPr>
            <a:picLocks noGrp="1" noChangeAspect="1" noChangeArrowheads="1"/>
          </p:cNvPicPr>
          <p:nvPr>
            <p:ph sz="half" idx="4294967295"/>
          </p:nvPr>
        </p:nvPicPr>
        <p:blipFill>
          <a:blip r:embed="rId2"/>
          <a:srcRect/>
          <a:stretch>
            <a:fillRect/>
          </a:stretch>
        </p:blipFill>
        <p:spPr>
          <a:xfrm>
            <a:off x="5257800" y="1447800"/>
            <a:ext cx="3213100" cy="4525963"/>
          </a:xfrm>
        </p:spPr>
      </p:pic>
      <p:graphicFrame>
        <p:nvGraphicFramePr>
          <p:cNvPr id="15366" name="Group 6"/>
          <p:cNvGraphicFramePr>
            <a:graphicFrameLocks noGrp="1"/>
          </p:cNvGraphicFramePr>
          <p:nvPr/>
        </p:nvGraphicFramePr>
        <p:xfrm>
          <a:off x="990600" y="22098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en-US" smtClean="0"/>
              <a:t>The Sensible Calculus Program</a:t>
            </a:r>
          </a:p>
        </p:txBody>
      </p:sp>
      <p:sp>
        <p:nvSpPr>
          <p:cNvPr id="18434" name="Rectangle 3"/>
          <p:cNvSpPr>
            <a:spLocks noGrp="1" noChangeArrowheads="1"/>
          </p:cNvSpPr>
          <p:nvPr>
            <p:ph type="body" idx="1"/>
          </p:nvPr>
        </p:nvSpPr>
        <p:spPr/>
        <p:txBody>
          <a:bodyPr/>
          <a:lstStyle/>
          <a:p>
            <a:r>
              <a:rPr lang="en-US" smtClean="0"/>
              <a:t>Primary Creator: Martin Flashman</a:t>
            </a:r>
          </a:p>
          <a:p>
            <a:pPr lvl="1"/>
            <a:r>
              <a:rPr lang="en-US" smtClean="0"/>
              <a:t>Since 1981.</a:t>
            </a:r>
          </a:p>
          <a:p>
            <a:pPr lvl="1"/>
            <a:r>
              <a:rPr lang="en-US" smtClean="0"/>
              <a:t>Associate: Tami Matsumoto (since 2006)</a:t>
            </a:r>
          </a:p>
          <a:p>
            <a:r>
              <a:rPr lang="en-US" smtClean="0">
                <a:hlinkClick r:id="rId2"/>
              </a:rPr>
              <a:t>Main Web Page </a:t>
            </a:r>
            <a:r>
              <a:rPr lang="en-US" smtClean="0"/>
              <a:t>(2002) </a:t>
            </a:r>
          </a:p>
          <a:p>
            <a:r>
              <a:rPr lang="en-US" smtClean="0"/>
              <a:t>Many materials currently available on-line through the main web page.</a:t>
            </a:r>
          </a:p>
          <a:p>
            <a:r>
              <a:rPr lang="en-US" smtClean="0"/>
              <a:t>Key content and pedagogical concepts will be the focus of this workshop.</a:t>
            </a:r>
          </a:p>
          <a:p>
            <a:endParaRPr lang="en-US"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mtClean="0">
                <a:effectLst>
                  <a:outerShdw blurRad="38100" dist="38100" dir="2700000" algn="tl">
                    <a:srgbClr val="000000"/>
                  </a:outerShdw>
                </a:effectLst>
                <a:latin typeface="Comic Sans MS" pitchFamily="66" charset="0"/>
              </a:rPr>
              <a:t>Linear Functions: </a:t>
            </a:r>
            <a:br>
              <a:rPr lang="en-US" smtClean="0">
                <a:effectLst>
                  <a:outerShdw blurRad="38100" dist="38100" dir="2700000" algn="tl">
                    <a:srgbClr val="000000"/>
                  </a:outerShdw>
                </a:effectLst>
                <a:latin typeface="Comic Sans MS" pitchFamily="66" charset="0"/>
              </a:rPr>
            </a:br>
            <a:r>
              <a:rPr lang="en-US" smtClean="0">
                <a:effectLst>
                  <a:outerShdw blurRad="38100" dist="38100" dir="2700000" algn="tl">
                    <a:srgbClr val="000000"/>
                  </a:outerShdw>
                </a:effectLst>
                <a:latin typeface="Comic Sans MS" pitchFamily="66" charset="0"/>
              </a:rPr>
              <a:t>Mapping Figures</a:t>
            </a:r>
          </a:p>
        </p:txBody>
      </p:sp>
      <p:pic>
        <p:nvPicPr>
          <p:cNvPr id="73730" name="Picture 33"/>
          <p:cNvPicPr>
            <a:picLocks noGrp="1" noChangeAspect="1" noChangeArrowheads="1"/>
          </p:cNvPicPr>
          <p:nvPr>
            <p:ph sz="half" idx="4294967295"/>
          </p:nvPr>
        </p:nvPicPr>
        <p:blipFill>
          <a:blip r:embed="rId2"/>
          <a:srcRect/>
          <a:stretch>
            <a:fillRect/>
          </a:stretch>
        </p:blipFill>
        <p:spPr>
          <a:xfrm>
            <a:off x="5029200" y="1524000"/>
            <a:ext cx="3211513" cy="4495800"/>
          </a:xfrm>
        </p:spPr>
      </p:pic>
      <p:graphicFrame>
        <p:nvGraphicFramePr>
          <p:cNvPr id="16419" name="Group 35"/>
          <p:cNvGraphicFramePr>
            <a:graphicFrameLocks noGrp="1"/>
          </p:cNvGraphicFramePr>
          <p:nvPr/>
        </p:nvGraphicFramePr>
        <p:xfrm>
          <a:off x="990600" y="1981200"/>
          <a:ext cx="3200400" cy="3402013"/>
        </p:xfrm>
        <a:graphic>
          <a:graphicData uri="http://schemas.openxmlformats.org/drawingml/2006/table">
            <a:tbl>
              <a:tblPr/>
              <a:tblGrid>
                <a:gridCol w="1600200"/>
                <a:gridCol w="1600200"/>
              </a:tblGrid>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X</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omic Sans MS" pitchFamily="66" charset="0"/>
                          <a:cs typeface="Arial" charset="0"/>
                        </a:rPr>
                        <a:t>5 x – 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2E5EF"/>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8</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0</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-17</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4FAFC"/>
                    </a:solidFill>
                  </a:tcPr>
                </a:tc>
              </a:tr>
              <a:tr h="425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-3</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omic Sans MS" pitchFamily="66" charset="0"/>
                          <a:cs typeface="Arial" charset="0"/>
                        </a:rPr>
                        <a:t>-22</a:t>
                      </a:r>
                    </a:p>
                  </a:txBody>
                  <a:tcPr marL="220287" marR="220287"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F5F9"/>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r>
              <a:rPr lang="en-US" smtClean="0"/>
              <a:t>Sensible Calculus Resources</a:t>
            </a:r>
          </a:p>
        </p:txBody>
      </p:sp>
      <p:sp>
        <p:nvSpPr>
          <p:cNvPr id="74754" name="Rectangle 3"/>
          <p:cNvSpPr>
            <a:spLocks noGrp="1" noChangeArrowheads="1"/>
          </p:cNvSpPr>
          <p:nvPr>
            <p:ph type="body" idx="1"/>
          </p:nvPr>
        </p:nvSpPr>
        <p:spPr/>
        <p:txBody>
          <a:bodyPr/>
          <a:lstStyle/>
          <a:p>
            <a:r>
              <a:rPr lang="en-US" b="1" smtClean="0">
                <a:hlinkClick r:id="rId2"/>
              </a:rPr>
              <a:t>Visualizations and Transformation Figures</a:t>
            </a:r>
            <a:r>
              <a:rPr lang="en-US" smtClean="0"/>
              <a:t> </a:t>
            </a:r>
          </a:p>
          <a:p>
            <a:r>
              <a:rPr lang="en-US" smtClean="0"/>
              <a:t>Ch </a:t>
            </a:r>
            <a:r>
              <a:rPr lang="en-US" smtClean="0">
                <a:hlinkClick r:id="rId3"/>
              </a:rPr>
              <a:t>0.B.2 </a:t>
            </a:r>
            <a:r>
              <a:rPr lang="en-US" smtClean="0"/>
              <a:t>Functions-Introduction and Review.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idx="4294967295"/>
          </p:nvPr>
        </p:nvSpPr>
        <p:spPr/>
        <p:txBody>
          <a:bodyPr/>
          <a:lstStyle/>
          <a:p>
            <a:pPr eaLnBrk="1" hangingPunct="1">
              <a:defRPr/>
            </a:pPr>
            <a:r>
              <a:rPr lang="en-US" sz="4000" smtClean="0">
                <a:effectLst>
                  <a:outerShdw blurRad="38100" dist="38100" dir="2700000" algn="tl">
                    <a:srgbClr val="C0C0C0"/>
                  </a:outerShdw>
                </a:effectLst>
              </a:rPr>
              <a:t>Examples on Excel, Winplot, Geogebra</a:t>
            </a:r>
          </a:p>
        </p:txBody>
      </p:sp>
      <p:sp>
        <p:nvSpPr>
          <p:cNvPr id="75778" name="Rectangle 3"/>
          <p:cNvSpPr>
            <a:spLocks noGrp="1" noChangeArrowheads="1"/>
          </p:cNvSpPr>
          <p:nvPr>
            <p:ph type="body" idx="4294967295"/>
          </p:nvPr>
        </p:nvSpPr>
        <p:spPr>
          <a:xfrm>
            <a:off x="457200" y="1600200"/>
            <a:ext cx="8229600" cy="4724400"/>
          </a:xfrm>
        </p:spPr>
        <p:txBody>
          <a:bodyPr/>
          <a:lstStyle/>
          <a:p>
            <a:pPr eaLnBrk="1" hangingPunct="1">
              <a:lnSpc>
                <a:spcPct val="80000"/>
              </a:lnSpc>
            </a:pPr>
            <a:r>
              <a:rPr lang="en-US" smtClean="0">
                <a:sym typeface="Math1"/>
                <a:hlinkClick r:id="rId3" action="ppaction://hlinkfile"/>
              </a:rPr>
              <a:t>Excel example</a:t>
            </a:r>
            <a:r>
              <a:rPr lang="en-US" smtClean="0">
                <a:sym typeface="Math1"/>
              </a:rPr>
              <a:t>:</a:t>
            </a:r>
          </a:p>
          <a:p>
            <a:pPr eaLnBrk="1" hangingPunct="1">
              <a:lnSpc>
                <a:spcPct val="80000"/>
              </a:lnSpc>
            </a:pPr>
            <a:r>
              <a:rPr lang="en-US" smtClean="0">
                <a:sym typeface="Math1"/>
              </a:rPr>
              <a:t>Winplot examples: </a:t>
            </a:r>
          </a:p>
          <a:p>
            <a:pPr lvl="1" eaLnBrk="1" hangingPunct="1">
              <a:lnSpc>
                <a:spcPct val="80000"/>
              </a:lnSpc>
            </a:pPr>
            <a:r>
              <a:rPr lang="en-US" smtClean="0">
                <a:sym typeface="Math1"/>
                <a:hlinkClick r:id="rId4" action="ppaction://hlinkfile"/>
              </a:rPr>
              <a:t>Linear Mapping examples</a:t>
            </a:r>
            <a:endParaRPr lang="en-US" smtClean="0">
              <a:sym typeface="Math1"/>
              <a:hlinkClick r:id="rId5" action="ppaction://hlinkfile"/>
            </a:endParaRPr>
          </a:p>
          <a:p>
            <a:pPr eaLnBrk="1" hangingPunct="1">
              <a:lnSpc>
                <a:spcPct val="80000"/>
              </a:lnSpc>
            </a:pPr>
            <a:r>
              <a:rPr lang="en-US" smtClean="0">
                <a:sym typeface="Math1"/>
              </a:rPr>
              <a:t>Geogebra examples:</a:t>
            </a:r>
            <a:endParaRPr lang="en-US" sz="2400" smtClean="0">
              <a:sym typeface="Math1"/>
              <a:hlinkClick r:id="rId6"/>
            </a:endParaRPr>
          </a:p>
          <a:p>
            <a:pPr lvl="1">
              <a:lnSpc>
                <a:spcPct val="80000"/>
              </a:lnSpc>
            </a:pPr>
            <a:r>
              <a:rPr lang="en-US" sz="2000" smtClean="0">
                <a:sym typeface="Math1"/>
                <a:hlinkClick r:id="rId7" action="ppaction://hlinkfile"/>
              </a:rPr>
              <a:t>dynagraphs.ggb </a:t>
            </a:r>
            <a:endParaRPr lang="en-US" sz="2000" smtClean="0">
              <a:sym typeface="Math1"/>
            </a:endParaRPr>
          </a:p>
          <a:p>
            <a:pPr>
              <a:lnSpc>
                <a:spcPct val="80000"/>
              </a:lnSpc>
            </a:pPr>
            <a:r>
              <a:rPr lang="en-US" smtClean="0">
                <a:sym typeface="Math1"/>
              </a:rPr>
              <a:t>Web links: </a:t>
            </a:r>
          </a:p>
          <a:p>
            <a:pPr lvl="1">
              <a:lnSpc>
                <a:spcPct val="80000"/>
              </a:lnSpc>
            </a:pPr>
            <a:r>
              <a:rPr lang="en-US" sz="2000" u="sng" smtClean="0">
                <a:hlinkClick r:id="rId8"/>
              </a:rPr>
              <a:t>https://www.math.duke.edu//education/prep02/teams/prep-12/</a:t>
            </a:r>
            <a:endParaRPr lang="en-US" smtClean="0">
              <a:sym typeface="Math1"/>
            </a:endParaRPr>
          </a:p>
          <a:p>
            <a:pPr lvl="1">
              <a:lnSpc>
                <a:spcPct val="80000"/>
              </a:lnSpc>
            </a:pPr>
            <a:r>
              <a:rPr lang="en-US" sz="2000" smtClean="0">
                <a:sym typeface="Math1"/>
                <a:hlinkClick r:id="rId9"/>
              </a:rPr>
              <a:t>http://www.dynamicgeometry.com/JavaSketchpad/Gallery/Trigonometry_and_Analytic_Geometry/Dynagraphs.html</a:t>
            </a:r>
            <a:endParaRPr lang="en-US" sz="2000" smtClean="0">
              <a:sym typeface="Math1"/>
            </a:endParaRPr>
          </a:p>
          <a:p>
            <a:pPr lvl="1">
              <a:lnSpc>
                <a:spcPct val="80000"/>
              </a:lnSpc>
            </a:pPr>
            <a:r>
              <a:rPr lang="en-US" sz="2000" smtClean="0">
                <a:sym typeface="Math1"/>
                <a:hlinkClick r:id="rId10"/>
              </a:rPr>
              <a:t>http://demonstrations.wolfram.com/Dynagraphs/</a:t>
            </a:r>
            <a:endParaRPr lang="en-US" sz="2000" smtClean="0">
              <a:sym typeface="Math1"/>
            </a:endParaRPr>
          </a:p>
          <a:p>
            <a:pPr lvl="1">
              <a:lnSpc>
                <a:spcPct val="80000"/>
              </a:lnSpc>
            </a:pPr>
            <a:r>
              <a:rPr lang="en-US" sz="2000" smtClean="0">
                <a:sym typeface="Math1"/>
              </a:rPr>
              <a:t>http://demonstrations.wolfram.com/ComposingFunctionsUsingDynagraphs/</a:t>
            </a:r>
          </a:p>
          <a:p>
            <a:pPr lvl="1">
              <a:lnSpc>
                <a:spcPct val="80000"/>
              </a:lnSpc>
            </a:pPr>
            <a:r>
              <a:rPr lang="en-US" sz="2000" smtClean="0">
                <a:sym typeface="Math1"/>
                <a:hlinkClick r:id="rId11"/>
              </a:rPr>
              <a:t>http://users.humboldt.edu/flashman/TFLINX.HTM</a:t>
            </a:r>
            <a:endParaRPr lang="en-US" sz="2000" smtClean="0">
              <a:sym typeface="Math1"/>
            </a:endParaRPr>
          </a:p>
        </p:txBody>
      </p:sp>
    </p:spTree>
    <p:custDataLst>
      <p:tags r:id="rId1"/>
    </p:custDataLst>
  </p:cSld>
  <p:clrMapOvr>
    <a:masterClrMapping/>
  </p:clrMapOvr>
  <p:transition advTm="59955"/>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idx="4294967295"/>
          </p:nvPr>
        </p:nvSpPr>
        <p:spPr/>
        <p:txBody>
          <a:bodyPr/>
          <a:lstStyle/>
          <a:p>
            <a:pPr eaLnBrk="1" hangingPunct="1"/>
            <a:r>
              <a:rPr lang="en-US" sz="4000" smtClean="0">
                <a:latin typeface="Comic Sans MS" pitchFamily="66" charset="0"/>
              </a:rPr>
              <a:t>Simple Examples are important!</a:t>
            </a:r>
          </a:p>
        </p:txBody>
      </p:sp>
      <p:sp>
        <p:nvSpPr>
          <p:cNvPr id="76802" name="Content Placeholder 2"/>
          <p:cNvSpPr>
            <a:spLocks noGrp="1"/>
          </p:cNvSpPr>
          <p:nvPr>
            <p:ph idx="4294967295"/>
          </p:nvPr>
        </p:nvSpPr>
        <p:spPr>
          <a:xfrm>
            <a:off x="457200" y="1143000"/>
            <a:ext cx="8229600" cy="4724400"/>
          </a:xfrm>
        </p:spPr>
        <p:txBody>
          <a:bodyPr/>
          <a:lstStyle/>
          <a:p>
            <a:pPr eaLnBrk="1" hangingPunct="1">
              <a:buFontTx/>
              <a:buNone/>
            </a:pPr>
            <a:r>
              <a:rPr lang="en-US" b="1" smtClean="0">
                <a:solidFill>
                  <a:srgbClr val="000000"/>
                </a:solidFill>
                <a:latin typeface="Comic Sans MS" pitchFamily="66" charset="0"/>
              </a:rPr>
              <a:t>f(x) = mx + b</a:t>
            </a:r>
            <a:r>
              <a:rPr lang="en-US" b="1" i="1" smtClean="0">
                <a:solidFill>
                  <a:srgbClr val="000000"/>
                </a:solidFill>
                <a:latin typeface="Comic Sans MS" pitchFamily="66" charset="0"/>
              </a:rPr>
              <a:t> </a:t>
            </a:r>
            <a:r>
              <a:rPr lang="en-US" smtClean="0">
                <a:solidFill>
                  <a:srgbClr val="000000"/>
                </a:solidFill>
                <a:latin typeface="Comic Sans MS" pitchFamily="66" charset="0"/>
              </a:rPr>
              <a:t>with a mapping figure -- Five examples:</a:t>
            </a:r>
          </a:p>
          <a:p>
            <a:pPr eaLnBrk="1" hangingPunct="1"/>
            <a:r>
              <a:rPr lang="en-US" smtClean="0">
                <a:solidFill>
                  <a:srgbClr val="000000"/>
                </a:solidFill>
                <a:latin typeface="Comic Sans MS" pitchFamily="66" charset="0"/>
              </a:rPr>
              <a:t>Example 1:</a:t>
            </a:r>
            <a:r>
              <a:rPr lang="en-US" i="1" smtClean="0">
                <a:solidFill>
                  <a:srgbClr val="000000"/>
                </a:solidFill>
                <a:latin typeface="Comic Sans MS" pitchFamily="66" charset="0"/>
              </a:rPr>
              <a:t> </a:t>
            </a:r>
            <a:r>
              <a:rPr lang="en-US" smtClean="0">
                <a:solidFill>
                  <a:srgbClr val="000000"/>
                </a:solidFill>
                <a:latin typeface="Comic Sans MS" pitchFamily="66" charset="0"/>
              </a:rPr>
              <a:t>m =-2; b = 1: f(x) = -2x + 1</a:t>
            </a:r>
          </a:p>
          <a:p>
            <a:pPr eaLnBrk="1" hangingPunct="1"/>
            <a:r>
              <a:rPr lang="en-US" smtClean="0">
                <a:solidFill>
                  <a:srgbClr val="000000"/>
                </a:solidFill>
                <a:latin typeface="Comic Sans MS" pitchFamily="66" charset="0"/>
              </a:rPr>
              <a:t>Example 2: m = 2; b = 1:  f(x) = 2x + 1</a:t>
            </a:r>
          </a:p>
          <a:p>
            <a:pPr eaLnBrk="1" hangingPunct="1"/>
            <a:r>
              <a:rPr lang="en-US" smtClean="0">
                <a:solidFill>
                  <a:srgbClr val="000000"/>
                </a:solidFill>
                <a:latin typeface="Comic Sans MS" pitchFamily="66" charset="0"/>
              </a:rPr>
              <a:t>Example 3: m = ½; b = 1: f(x) = ½ x + 1</a:t>
            </a:r>
          </a:p>
          <a:p>
            <a:pPr eaLnBrk="1" hangingPunct="1"/>
            <a:r>
              <a:rPr lang="en-US" smtClean="0">
                <a:solidFill>
                  <a:srgbClr val="000000"/>
                </a:solidFill>
                <a:latin typeface="Comic Sans MS" pitchFamily="66" charset="0"/>
              </a:rPr>
              <a:t>Example 4: m = 0; b = 1: f(x) = 0 x + 1</a:t>
            </a:r>
          </a:p>
          <a:p>
            <a:pPr eaLnBrk="1" hangingPunct="1"/>
            <a:r>
              <a:rPr lang="en-US" smtClean="0">
                <a:solidFill>
                  <a:srgbClr val="000000"/>
                </a:solidFill>
                <a:latin typeface="Comic Sans MS" pitchFamily="66" charset="0"/>
              </a:rPr>
              <a:t>Example 5: m = 1; b = 1:  f(x) = x + 1</a:t>
            </a:r>
          </a:p>
          <a:p>
            <a:pPr eaLnBrk="1" hangingPunct="1">
              <a:buFontTx/>
              <a:buNone/>
            </a:pPr>
            <a:endParaRPr lang="en-US" smtClean="0">
              <a:solidFill>
                <a:srgbClr val="000000"/>
              </a:solidFill>
              <a:latin typeface="Comic Sans MS" pitchFamily="66"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2"/>
          <p:cNvSpPr txBox="1">
            <a:spLocks noChangeArrowheads="1"/>
          </p:cNvSpPr>
          <p:nvPr/>
        </p:nvSpPr>
        <p:spPr bwMode="auto">
          <a:xfrm>
            <a:off x="457200" y="457200"/>
            <a:ext cx="8229600" cy="1371600"/>
          </a:xfrm>
          <a:prstGeom prst="rect">
            <a:avLst/>
          </a:prstGeom>
          <a:noFill/>
          <a:ln w="9525">
            <a:noFill/>
            <a:round/>
            <a:headEnd/>
            <a:tailEnd/>
          </a:ln>
        </p:spPr>
        <p:txBody>
          <a:bodyPr lIns="91436" tIns="45718" rIns="91436" bIns="45718" anchor="ctr"/>
          <a:lstStyle/>
          <a:p>
            <a:pPr defTabSz="414338">
              <a:buSzPct val="100000"/>
              <a:tabLst>
                <a:tab pos="0" algn="l"/>
                <a:tab pos="912813" algn="l"/>
                <a:tab pos="1827213" algn="l"/>
                <a:tab pos="2741613" algn="l"/>
                <a:tab pos="3656013" algn="l"/>
                <a:tab pos="4570413" algn="l"/>
                <a:tab pos="5484813" algn="l"/>
                <a:tab pos="6399213" algn="l"/>
                <a:tab pos="7313613" algn="l"/>
                <a:tab pos="8228013" algn="l"/>
                <a:tab pos="9142413" algn="l"/>
              </a:tabLst>
            </a:pPr>
            <a:r>
              <a:rPr lang="en-US" sz="3300" u="none">
                <a:solidFill>
                  <a:srgbClr val="000000"/>
                </a:solidFill>
              </a:rPr>
              <a:t>Visualizing </a:t>
            </a:r>
            <a:r>
              <a:rPr lang="en-US" sz="3300" i="1" u="none">
                <a:solidFill>
                  <a:srgbClr val="000000"/>
                </a:solidFill>
              </a:rPr>
              <a:t>f</a:t>
            </a:r>
            <a:r>
              <a:rPr lang="en-US" sz="3300" u="none">
                <a:solidFill>
                  <a:srgbClr val="000000"/>
                </a:solidFill>
              </a:rPr>
              <a:t> (</a:t>
            </a:r>
            <a:r>
              <a:rPr lang="en-US" sz="3300" i="1" u="none">
                <a:solidFill>
                  <a:srgbClr val="000000"/>
                </a:solidFill>
              </a:rPr>
              <a:t>x</a:t>
            </a:r>
            <a:r>
              <a:rPr lang="en-US" sz="3300" u="none">
                <a:solidFill>
                  <a:srgbClr val="000000"/>
                </a:solidFill>
              </a:rPr>
              <a:t>) = </a:t>
            </a:r>
            <a:r>
              <a:rPr lang="en-US" sz="3300" b="1" i="1" u="none">
                <a:solidFill>
                  <a:srgbClr val="000000"/>
                </a:solidFill>
              </a:rPr>
              <a:t>m</a:t>
            </a:r>
            <a:r>
              <a:rPr lang="en-US" sz="3300" i="1" u="none">
                <a:solidFill>
                  <a:srgbClr val="000000"/>
                </a:solidFill>
              </a:rPr>
              <a:t>x</a:t>
            </a:r>
            <a:r>
              <a:rPr lang="en-US" sz="3300" u="none">
                <a:solidFill>
                  <a:srgbClr val="000000"/>
                </a:solidFill>
              </a:rPr>
              <a:t> + </a:t>
            </a:r>
            <a:r>
              <a:rPr lang="en-US" sz="3300" b="1" i="1" u="none">
                <a:solidFill>
                  <a:srgbClr val="000000"/>
                </a:solidFill>
              </a:rPr>
              <a:t>b </a:t>
            </a:r>
            <a:r>
              <a:rPr lang="en-US" sz="3300" u="none">
                <a:solidFill>
                  <a:srgbClr val="000000"/>
                </a:solidFill>
              </a:rPr>
              <a:t>with a mapping figure -- Five examples: </a:t>
            </a:r>
          </a:p>
        </p:txBody>
      </p:sp>
      <p:sp>
        <p:nvSpPr>
          <p:cNvPr id="77826" name="Text Box 3"/>
          <p:cNvSpPr txBox="1">
            <a:spLocks noChangeArrowheads="1"/>
          </p:cNvSpPr>
          <p:nvPr/>
        </p:nvSpPr>
        <p:spPr bwMode="auto">
          <a:xfrm>
            <a:off x="609600" y="2114550"/>
            <a:ext cx="5286375" cy="3941763"/>
          </a:xfrm>
          <a:prstGeom prst="rect">
            <a:avLst/>
          </a:prstGeom>
          <a:noFill/>
          <a:ln w="9525">
            <a:noFill/>
            <a:round/>
            <a:headEnd/>
            <a:tailEnd/>
          </a:ln>
        </p:spPr>
        <p:txBody>
          <a:bodyPr lIns="91436" tIns="45718" rIns="91436" bIns="45718"/>
          <a:lstStyle/>
          <a:p>
            <a:pPr marL="342900" indent="-341313" defTabSz="414338">
              <a:lnSpc>
                <a:spcPct val="80000"/>
              </a:lnSpc>
              <a:spcBef>
                <a:spcPts val="638"/>
              </a:spcBef>
              <a:buSzPct val="75000"/>
              <a:tabLst>
                <a:tab pos="912813" algn="l"/>
                <a:tab pos="1827213" algn="l"/>
                <a:tab pos="2741613" algn="l"/>
                <a:tab pos="3656013" algn="l"/>
                <a:tab pos="4570413" algn="l"/>
                <a:tab pos="5484813" algn="l"/>
                <a:tab pos="6399213" algn="l"/>
                <a:tab pos="7313613" algn="l"/>
                <a:tab pos="8228013" algn="l"/>
                <a:tab pos="9142413" algn="l"/>
              </a:tabLst>
            </a:pPr>
            <a:r>
              <a:rPr lang="en-US" sz="2200" b="1" u="none">
                <a:solidFill>
                  <a:srgbClr val="000000"/>
                </a:solidFill>
              </a:rPr>
              <a:t> </a:t>
            </a:r>
            <a:r>
              <a:rPr lang="en-US" sz="2500" b="1" u="none">
                <a:solidFill>
                  <a:srgbClr val="000000"/>
                </a:solidFill>
              </a:rPr>
              <a:t>Example 1: m  = -2; b = 1</a:t>
            </a:r>
          </a:p>
          <a:p>
            <a:pPr marL="1143000" lvl="2" indent="-227013" defTabSz="414338">
              <a:lnSpc>
                <a:spcPct val="80000"/>
              </a:lnSpc>
              <a:spcBef>
                <a:spcPts val="638"/>
              </a:spcBef>
              <a:buSzPct val="65000"/>
              <a:tabLst>
                <a:tab pos="912813" algn="l"/>
                <a:tab pos="1827213" algn="l"/>
                <a:tab pos="2741613" algn="l"/>
                <a:tab pos="3656013" algn="l"/>
                <a:tab pos="4570413" algn="l"/>
                <a:tab pos="5484813" algn="l"/>
                <a:tab pos="6399213" algn="l"/>
                <a:tab pos="7313613" algn="l"/>
                <a:tab pos="8228013" algn="l"/>
                <a:tab pos="9142413" algn="l"/>
              </a:tabLst>
            </a:pPr>
            <a:r>
              <a:rPr lang="en-US" sz="2500" u="none">
                <a:solidFill>
                  <a:srgbClr val="000000"/>
                </a:solidFill>
              </a:rPr>
              <a:t>f (x) = </a:t>
            </a:r>
            <a:r>
              <a:rPr lang="en-US" sz="2500" b="1" u="none">
                <a:solidFill>
                  <a:srgbClr val="000000"/>
                </a:solidFill>
              </a:rPr>
              <a:t>-2</a:t>
            </a:r>
            <a:r>
              <a:rPr lang="en-US" sz="2500" u="none">
                <a:solidFill>
                  <a:srgbClr val="000000"/>
                </a:solidFill>
              </a:rPr>
              <a:t>x + </a:t>
            </a:r>
            <a:r>
              <a:rPr lang="en-US" sz="2500" b="1" u="none">
                <a:solidFill>
                  <a:srgbClr val="000000"/>
                </a:solidFill>
              </a:rPr>
              <a:t>1</a:t>
            </a:r>
          </a:p>
          <a:p>
            <a:pPr marL="342900" indent="-341313" defTabSz="414338">
              <a:lnSpc>
                <a:spcPct val="80000"/>
              </a:lnSpc>
              <a:spcBef>
                <a:spcPts val="550"/>
              </a:spcBef>
              <a:buClr>
                <a:srgbClr val="00007D"/>
              </a:buClr>
              <a:buSzPct val="7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sz="2200" u="none">
                <a:solidFill>
                  <a:srgbClr val="000000"/>
                </a:solidFill>
              </a:rPr>
              <a:t>Each arrow passes through a single point, which is labeled </a:t>
            </a:r>
            <a:r>
              <a:rPr lang="en-US" sz="2200" b="1" u="none">
                <a:solidFill>
                  <a:srgbClr val="000000"/>
                </a:solidFill>
              </a:rPr>
              <a:t>F = [- 2,1]</a:t>
            </a:r>
            <a:r>
              <a:rPr lang="en-US" sz="2200" u="none">
                <a:solidFill>
                  <a:srgbClr val="000000"/>
                </a:solidFill>
              </a:rPr>
              <a:t>.</a:t>
            </a:r>
          </a:p>
          <a:p>
            <a:pPr marL="741363" lvl="1" indent="-285750" defTabSz="414338">
              <a:lnSpc>
                <a:spcPct val="80000"/>
              </a:lnSpc>
              <a:spcBef>
                <a:spcPts val="450"/>
              </a:spcBef>
              <a:buClr>
                <a:srgbClr val="9999CC"/>
              </a:buClr>
              <a:buSzPct val="80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u="none">
                <a:solidFill>
                  <a:srgbClr val="000000"/>
                </a:solidFill>
              </a:rPr>
              <a:t>The point </a:t>
            </a:r>
            <a:r>
              <a:rPr lang="en-US" b="1" u="none">
                <a:solidFill>
                  <a:srgbClr val="000000"/>
                </a:solidFill>
              </a:rPr>
              <a:t>F</a:t>
            </a:r>
            <a:r>
              <a:rPr lang="en-US" u="none">
                <a:solidFill>
                  <a:srgbClr val="000000"/>
                </a:solidFill>
              </a:rPr>
              <a:t> completely determines the function </a:t>
            </a:r>
            <a:r>
              <a:rPr lang="en-US" i="1" u="none">
                <a:solidFill>
                  <a:srgbClr val="000000"/>
                </a:solidFill>
              </a:rPr>
              <a:t> f</a:t>
            </a:r>
            <a:r>
              <a:rPr lang="en-US" u="none">
                <a:solidFill>
                  <a:srgbClr val="000000"/>
                </a:solidFill>
              </a:rPr>
              <a:t>.</a:t>
            </a:r>
          </a:p>
          <a:p>
            <a:pPr marL="1143000" lvl="2" indent="-227013" defTabSz="414338">
              <a:lnSpc>
                <a:spcPct val="80000"/>
              </a:lnSpc>
              <a:spcBef>
                <a:spcPts val="413"/>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sz="1600" b="1" u="none">
                <a:solidFill>
                  <a:srgbClr val="000000"/>
                </a:solidFill>
              </a:rPr>
              <a:t>given a point</a:t>
            </a:r>
            <a:r>
              <a:rPr lang="en-US" sz="1600" u="none">
                <a:solidFill>
                  <a:srgbClr val="000000"/>
                </a:solidFill>
              </a:rPr>
              <a:t> / number, </a:t>
            </a:r>
            <a:r>
              <a:rPr lang="en-US" sz="1600" i="1" u="none">
                <a:solidFill>
                  <a:srgbClr val="000000"/>
                </a:solidFill>
              </a:rPr>
              <a:t> x,</a:t>
            </a:r>
            <a:r>
              <a:rPr lang="en-US" sz="1600" u="none">
                <a:solidFill>
                  <a:srgbClr val="000000"/>
                </a:solidFill>
              </a:rPr>
              <a:t> on the source line, </a:t>
            </a:r>
          </a:p>
          <a:p>
            <a:pPr marL="1143000" lvl="2" indent="-227013" defTabSz="414338">
              <a:lnSpc>
                <a:spcPct val="80000"/>
              </a:lnSpc>
              <a:spcBef>
                <a:spcPts val="413"/>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sz="1600" u="none">
                <a:solidFill>
                  <a:srgbClr val="000000"/>
                </a:solidFill>
              </a:rPr>
              <a:t>there is a </a:t>
            </a:r>
            <a:r>
              <a:rPr lang="en-US" sz="1600" b="1" u="none">
                <a:solidFill>
                  <a:srgbClr val="000000"/>
                </a:solidFill>
              </a:rPr>
              <a:t>unique arrow passing through F </a:t>
            </a:r>
          </a:p>
          <a:p>
            <a:pPr marL="1143000" lvl="2" indent="-227013" defTabSz="414338">
              <a:lnSpc>
                <a:spcPct val="80000"/>
              </a:lnSpc>
              <a:spcBef>
                <a:spcPts val="413"/>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sz="1600" b="1" u="none">
                <a:solidFill>
                  <a:srgbClr val="000000"/>
                </a:solidFill>
              </a:rPr>
              <a:t>meeting</a:t>
            </a:r>
            <a:r>
              <a:rPr lang="en-US" sz="1600" u="none">
                <a:solidFill>
                  <a:srgbClr val="000000"/>
                </a:solidFill>
              </a:rPr>
              <a:t> the target line at </a:t>
            </a:r>
            <a:r>
              <a:rPr lang="en-US" sz="1600" b="1" u="none">
                <a:solidFill>
                  <a:srgbClr val="000000"/>
                </a:solidFill>
              </a:rPr>
              <a:t>a unique point</a:t>
            </a:r>
            <a:r>
              <a:rPr lang="en-US" sz="1600" u="none">
                <a:solidFill>
                  <a:srgbClr val="000000"/>
                </a:solidFill>
              </a:rPr>
              <a:t> / number, -2</a:t>
            </a:r>
            <a:r>
              <a:rPr lang="en-US" sz="1600" i="1" u="none">
                <a:solidFill>
                  <a:srgbClr val="000000"/>
                </a:solidFill>
              </a:rPr>
              <a:t>x </a:t>
            </a:r>
            <a:r>
              <a:rPr lang="en-US" sz="1600" u="none">
                <a:solidFill>
                  <a:srgbClr val="000000"/>
                </a:solidFill>
              </a:rPr>
              <a:t>+ 1, </a:t>
            </a:r>
          </a:p>
          <a:p>
            <a:pPr marL="1143000" lvl="2" indent="-227013" defTabSz="414338">
              <a:lnSpc>
                <a:spcPct val="80000"/>
              </a:lnSpc>
              <a:spcBef>
                <a:spcPts val="413"/>
              </a:spcBef>
              <a:buSzPct val="65000"/>
              <a:tabLst>
                <a:tab pos="912813" algn="l"/>
                <a:tab pos="1827213" algn="l"/>
                <a:tab pos="2741613" algn="l"/>
                <a:tab pos="3656013" algn="l"/>
                <a:tab pos="4570413" algn="l"/>
                <a:tab pos="5484813" algn="l"/>
                <a:tab pos="6399213" algn="l"/>
                <a:tab pos="7313613" algn="l"/>
                <a:tab pos="8228013" algn="l"/>
                <a:tab pos="9142413" algn="l"/>
              </a:tabLst>
            </a:pPr>
            <a:r>
              <a:rPr lang="en-US" sz="1600" u="none">
                <a:solidFill>
                  <a:srgbClr val="000000"/>
                </a:solidFill>
              </a:rPr>
              <a:t>which corresponds to the linear function’s value for the point/number, </a:t>
            </a:r>
            <a:r>
              <a:rPr lang="en-US" sz="1600" i="1" u="none">
                <a:solidFill>
                  <a:srgbClr val="000000"/>
                </a:solidFill>
              </a:rPr>
              <a:t>x</a:t>
            </a:r>
            <a:r>
              <a:rPr lang="en-US" sz="1600" u="none">
                <a:solidFill>
                  <a:srgbClr val="000000"/>
                </a:solidFill>
              </a:rPr>
              <a:t>. </a:t>
            </a:r>
          </a:p>
        </p:txBody>
      </p:sp>
      <p:pic>
        <p:nvPicPr>
          <p:cNvPr id="77827" name="Picture 4"/>
          <p:cNvPicPr>
            <a:picLocks noChangeAspect="1" noChangeArrowheads="1"/>
          </p:cNvPicPr>
          <p:nvPr/>
        </p:nvPicPr>
        <p:blipFill>
          <a:blip r:embed="rId3"/>
          <a:srcRect/>
          <a:stretch>
            <a:fillRect/>
          </a:stretch>
        </p:blipFill>
        <p:spPr bwMode="auto">
          <a:xfrm>
            <a:off x="6477000" y="1524000"/>
            <a:ext cx="2427288" cy="48006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ext Box 2"/>
          <p:cNvSpPr txBox="1">
            <a:spLocks noChangeArrowheads="1"/>
          </p:cNvSpPr>
          <p:nvPr/>
        </p:nvSpPr>
        <p:spPr bwMode="auto">
          <a:xfrm>
            <a:off x="304800" y="457200"/>
            <a:ext cx="8229600" cy="1371600"/>
          </a:xfrm>
          <a:prstGeom prst="rect">
            <a:avLst/>
          </a:prstGeom>
          <a:noFill/>
          <a:ln w="9525">
            <a:noFill/>
            <a:round/>
            <a:headEnd/>
            <a:tailEnd/>
          </a:ln>
        </p:spPr>
        <p:txBody>
          <a:bodyPr lIns="91436" tIns="45718" rIns="91436" bIns="45718" anchor="ctr"/>
          <a:lstStyle/>
          <a:p>
            <a:pPr defTabSz="414338">
              <a:buSzPct val="100000"/>
              <a:tabLst>
                <a:tab pos="0" algn="l"/>
                <a:tab pos="912813" algn="l"/>
                <a:tab pos="1827213" algn="l"/>
                <a:tab pos="2741613" algn="l"/>
                <a:tab pos="3656013" algn="l"/>
                <a:tab pos="4570413" algn="l"/>
                <a:tab pos="5484813" algn="l"/>
                <a:tab pos="6399213" algn="l"/>
                <a:tab pos="7313613" algn="l"/>
                <a:tab pos="8228013" algn="l"/>
                <a:tab pos="9142413" algn="l"/>
              </a:tabLst>
            </a:pPr>
            <a:r>
              <a:rPr lang="en-US" sz="3600" u="none">
                <a:solidFill>
                  <a:srgbClr val="000000"/>
                </a:solidFill>
              </a:rPr>
              <a:t>Visualizing </a:t>
            </a:r>
            <a:r>
              <a:rPr lang="en-US" sz="3600" i="1" u="none">
                <a:solidFill>
                  <a:srgbClr val="000000"/>
                </a:solidFill>
              </a:rPr>
              <a:t>f</a:t>
            </a:r>
            <a:r>
              <a:rPr lang="en-US" sz="3600" u="none">
                <a:solidFill>
                  <a:srgbClr val="000000"/>
                </a:solidFill>
              </a:rPr>
              <a:t> (</a:t>
            </a:r>
            <a:r>
              <a:rPr lang="en-US" sz="3600" i="1" u="none">
                <a:solidFill>
                  <a:srgbClr val="000000"/>
                </a:solidFill>
              </a:rPr>
              <a:t>x</a:t>
            </a:r>
            <a:r>
              <a:rPr lang="en-US" sz="3600" u="none">
                <a:solidFill>
                  <a:srgbClr val="000000"/>
                </a:solidFill>
              </a:rPr>
              <a:t>) = </a:t>
            </a:r>
            <a:r>
              <a:rPr lang="en-US" sz="3600" b="1" i="1" u="none">
                <a:solidFill>
                  <a:srgbClr val="000000"/>
                </a:solidFill>
              </a:rPr>
              <a:t>m</a:t>
            </a:r>
            <a:r>
              <a:rPr lang="en-US" sz="3600" i="1" u="none">
                <a:solidFill>
                  <a:srgbClr val="000000"/>
                </a:solidFill>
              </a:rPr>
              <a:t>x</a:t>
            </a:r>
            <a:r>
              <a:rPr lang="en-US" sz="3600" u="none">
                <a:solidFill>
                  <a:srgbClr val="000000"/>
                </a:solidFill>
              </a:rPr>
              <a:t> + </a:t>
            </a:r>
            <a:r>
              <a:rPr lang="en-US" sz="3600" b="1" i="1" u="none">
                <a:solidFill>
                  <a:srgbClr val="000000"/>
                </a:solidFill>
              </a:rPr>
              <a:t>b </a:t>
            </a:r>
            <a:r>
              <a:rPr lang="en-US" sz="3600" u="none">
                <a:solidFill>
                  <a:srgbClr val="000000"/>
                </a:solidFill>
              </a:rPr>
              <a:t>with a mapping figure -- Five examples: </a:t>
            </a:r>
          </a:p>
        </p:txBody>
      </p:sp>
      <p:sp>
        <p:nvSpPr>
          <p:cNvPr id="103426" name="Text Box 3"/>
          <p:cNvSpPr txBox="1">
            <a:spLocks noChangeArrowheads="1"/>
          </p:cNvSpPr>
          <p:nvPr/>
        </p:nvSpPr>
        <p:spPr bwMode="auto">
          <a:xfrm>
            <a:off x="304800" y="1908175"/>
            <a:ext cx="5791200" cy="4492625"/>
          </a:xfrm>
          <a:prstGeom prst="rect">
            <a:avLst/>
          </a:prstGeom>
          <a:noFill/>
          <a:ln w="9525">
            <a:noFill/>
            <a:round/>
            <a:headEnd/>
            <a:tailEnd/>
          </a:ln>
        </p:spPr>
        <p:txBody>
          <a:bodyPr lIns="91436" tIns="45718" rIns="91436" bIns="45718"/>
          <a:lstStyle/>
          <a:p>
            <a:pPr marL="342900" indent="-341313" defTabSz="414338">
              <a:lnSpc>
                <a:spcPct val="80000"/>
              </a:lnSpc>
              <a:spcBef>
                <a:spcPts val="638"/>
              </a:spcBef>
              <a:buSzPct val="75000"/>
              <a:tabLst>
                <a:tab pos="912813" algn="l"/>
                <a:tab pos="1827213" algn="l"/>
                <a:tab pos="2741613" algn="l"/>
                <a:tab pos="3656013" algn="l"/>
                <a:tab pos="4570413" algn="l"/>
                <a:tab pos="5484813" algn="l"/>
                <a:tab pos="6399213" algn="l"/>
                <a:tab pos="7313613" algn="l"/>
                <a:tab pos="8228013" algn="l"/>
                <a:tab pos="9142413" algn="l"/>
              </a:tabLst>
            </a:pPr>
            <a:r>
              <a:rPr lang="en-US" sz="2900" b="1" u="none">
                <a:solidFill>
                  <a:srgbClr val="000000"/>
                </a:solidFill>
              </a:rPr>
              <a:t> </a:t>
            </a:r>
            <a:r>
              <a:rPr lang="en-US" sz="2500" b="1" u="none">
                <a:solidFill>
                  <a:srgbClr val="000000"/>
                </a:solidFill>
              </a:rPr>
              <a:t>Example 2:</a:t>
            </a:r>
            <a:r>
              <a:rPr lang="en-US" sz="2500" b="1" i="1" u="none">
                <a:solidFill>
                  <a:srgbClr val="000000"/>
                </a:solidFill>
              </a:rPr>
              <a:t> m</a:t>
            </a:r>
            <a:r>
              <a:rPr lang="en-US" sz="2500" b="1" u="none">
                <a:solidFill>
                  <a:srgbClr val="000000"/>
                </a:solidFill>
              </a:rPr>
              <a:t> = 2; </a:t>
            </a:r>
            <a:r>
              <a:rPr lang="en-US" sz="2500" b="1" i="1" u="none">
                <a:solidFill>
                  <a:srgbClr val="000000"/>
                </a:solidFill>
              </a:rPr>
              <a:t>b = </a:t>
            </a:r>
            <a:r>
              <a:rPr lang="en-US" sz="2500" b="1" u="none">
                <a:solidFill>
                  <a:srgbClr val="000000"/>
                </a:solidFill>
              </a:rPr>
              <a:t>1 </a:t>
            </a:r>
            <a:br>
              <a:rPr lang="en-US" sz="2500" b="1" u="none">
                <a:solidFill>
                  <a:srgbClr val="000000"/>
                </a:solidFill>
              </a:rPr>
            </a:br>
            <a:r>
              <a:rPr lang="en-US" sz="2500" b="1" u="none">
                <a:solidFill>
                  <a:srgbClr val="000000"/>
                </a:solidFill>
              </a:rPr>
              <a:t>f(x) = 2x + 1</a:t>
            </a:r>
          </a:p>
          <a:p>
            <a:pPr marL="342900" indent="-341313" defTabSz="414338">
              <a:lnSpc>
                <a:spcPct val="80000"/>
              </a:lnSpc>
              <a:spcBef>
                <a:spcPts val="638"/>
              </a:spcBef>
              <a:buSzPct val="75000"/>
              <a:tabLst>
                <a:tab pos="912813" algn="l"/>
                <a:tab pos="1827213" algn="l"/>
                <a:tab pos="2741613" algn="l"/>
                <a:tab pos="3656013" algn="l"/>
                <a:tab pos="4570413" algn="l"/>
                <a:tab pos="5484813" algn="l"/>
                <a:tab pos="6399213" algn="l"/>
                <a:tab pos="7313613" algn="l"/>
                <a:tab pos="8228013" algn="l"/>
                <a:tab pos="9142413" algn="l"/>
              </a:tabLst>
            </a:pPr>
            <a:r>
              <a:rPr lang="en-US" sz="2500" u="none">
                <a:solidFill>
                  <a:srgbClr val="000000"/>
                </a:solidFill>
              </a:rPr>
              <a:t>Each arrow passes through a single point, which is labeled </a:t>
            </a:r>
          </a:p>
          <a:p>
            <a:pPr marL="342900" indent="-341313" defTabSz="414338">
              <a:lnSpc>
                <a:spcPct val="80000"/>
              </a:lnSpc>
              <a:spcBef>
                <a:spcPts val="638"/>
              </a:spcBef>
              <a:buSzPct val="75000"/>
              <a:tabLst>
                <a:tab pos="912813" algn="l"/>
                <a:tab pos="1827213" algn="l"/>
                <a:tab pos="2741613" algn="l"/>
                <a:tab pos="3656013" algn="l"/>
                <a:tab pos="4570413" algn="l"/>
                <a:tab pos="5484813" algn="l"/>
                <a:tab pos="6399213" algn="l"/>
                <a:tab pos="7313613" algn="l"/>
                <a:tab pos="8228013" algn="l"/>
                <a:tab pos="9142413" algn="l"/>
              </a:tabLst>
            </a:pPr>
            <a:r>
              <a:rPr lang="en-US" sz="2500" b="1" u="none">
                <a:solidFill>
                  <a:srgbClr val="000000"/>
                </a:solidFill>
              </a:rPr>
              <a:t>			F = [2,1]</a:t>
            </a:r>
            <a:r>
              <a:rPr lang="en-US" sz="2500" u="none">
                <a:solidFill>
                  <a:srgbClr val="000000"/>
                </a:solidFill>
              </a:rPr>
              <a:t>.</a:t>
            </a:r>
          </a:p>
          <a:p>
            <a:pPr marL="741363" lvl="1" indent="-285750" defTabSz="414338">
              <a:lnSpc>
                <a:spcPct val="80000"/>
              </a:lnSpc>
              <a:spcBef>
                <a:spcPts val="550"/>
              </a:spcBef>
              <a:buClr>
                <a:srgbClr val="9999CC"/>
              </a:buClr>
              <a:buSzPct val="80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sz="2200" u="none">
                <a:solidFill>
                  <a:srgbClr val="000000"/>
                </a:solidFill>
              </a:rPr>
              <a:t>The point </a:t>
            </a:r>
            <a:r>
              <a:rPr lang="en-US" sz="2200" b="1" u="none">
                <a:solidFill>
                  <a:srgbClr val="000000"/>
                </a:solidFill>
              </a:rPr>
              <a:t>F</a:t>
            </a:r>
            <a:r>
              <a:rPr lang="en-US" sz="2200" u="none">
                <a:solidFill>
                  <a:srgbClr val="000000"/>
                </a:solidFill>
              </a:rPr>
              <a:t> completely determines the function </a:t>
            </a:r>
            <a:r>
              <a:rPr lang="en-US" sz="2200" i="1" u="none">
                <a:solidFill>
                  <a:srgbClr val="000000"/>
                </a:solidFill>
              </a:rPr>
              <a:t> f</a:t>
            </a:r>
            <a:r>
              <a:rPr lang="en-US" sz="2200" u="none">
                <a:solidFill>
                  <a:srgbClr val="000000"/>
                </a:solidFill>
              </a:rPr>
              <a:t>.</a:t>
            </a:r>
          </a:p>
          <a:p>
            <a:pPr marL="1141413" lvl="2" indent="-227013" defTabSz="414338">
              <a:lnSpc>
                <a:spcPct val="80000"/>
              </a:lnSpc>
              <a:spcBef>
                <a:spcPts val="450"/>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b="1" u="none">
                <a:solidFill>
                  <a:srgbClr val="000000"/>
                </a:solidFill>
              </a:rPr>
              <a:t>given a point</a:t>
            </a:r>
            <a:r>
              <a:rPr lang="en-US" u="none">
                <a:solidFill>
                  <a:srgbClr val="000000"/>
                </a:solidFill>
              </a:rPr>
              <a:t> / number, </a:t>
            </a:r>
            <a:r>
              <a:rPr lang="en-US" i="1" u="none">
                <a:solidFill>
                  <a:srgbClr val="000000"/>
                </a:solidFill>
              </a:rPr>
              <a:t> x,</a:t>
            </a:r>
            <a:r>
              <a:rPr lang="en-US" u="none">
                <a:solidFill>
                  <a:srgbClr val="000000"/>
                </a:solidFill>
              </a:rPr>
              <a:t> on the source line, </a:t>
            </a:r>
          </a:p>
          <a:p>
            <a:pPr marL="1141413" lvl="2" indent="-227013" defTabSz="414338">
              <a:lnSpc>
                <a:spcPct val="80000"/>
              </a:lnSpc>
              <a:spcBef>
                <a:spcPts val="450"/>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u="none">
                <a:solidFill>
                  <a:srgbClr val="000000"/>
                </a:solidFill>
              </a:rPr>
              <a:t>there is a </a:t>
            </a:r>
            <a:r>
              <a:rPr lang="en-US" b="1" u="none">
                <a:solidFill>
                  <a:srgbClr val="000000"/>
                </a:solidFill>
              </a:rPr>
              <a:t>unique arrow passing through F </a:t>
            </a:r>
          </a:p>
          <a:p>
            <a:pPr marL="1141413" lvl="2" indent="-227013" defTabSz="414338">
              <a:lnSpc>
                <a:spcPct val="80000"/>
              </a:lnSpc>
              <a:spcBef>
                <a:spcPts val="450"/>
              </a:spcBef>
              <a:buClr>
                <a:srgbClr val="00007D"/>
              </a:buClr>
              <a:buSzPct val="65000"/>
              <a:buFont typeface="Wingdings" pitchFamily="2" charset="2"/>
              <a:buChar char=""/>
              <a:tabLst>
                <a:tab pos="912813" algn="l"/>
                <a:tab pos="1827213" algn="l"/>
                <a:tab pos="2741613" algn="l"/>
                <a:tab pos="3656013" algn="l"/>
                <a:tab pos="4570413" algn="l"/>
                <a:tab pos="5484813" algn="l"/>
                <a:tab pos="6399213" algn="l"/>
                <a:tab pos="7313613" algn="l"/>
                <a:tab pos="8228013" algn="l"/>
                <a:tab pos="9142413" algn="l"/>
              </a:tabLst>
            </a:pPr>
            <a:r>
              <a:rPr lang="en-US" b="1" u="none">
                <a:solidFill>
                  <a:srgbClr val="000000"/>
                </a:solidFill>
              </a:rPr>
              <a:t>meeting</a:t>
            </a:r>
            <a:r>
              <a:rPr lang="en-US" u="none">
                <a:solidFill>
                  <a:srgbClr val="000000"/>
                </a:solidFill>
              </a:rPr>
              <a:t> the target line at </a:t>
            </a:r>
            <a:r>
              <a:rPr lang="en-US" b="1" u="none">
                <a:solidFill>
                  <a:srgbClr val="000000"/>
                </a:solidFill>
              </a:rPr>
              <a:t>a unique point</a:t>
            </a:r>
            <a:r>
              <a:rPr lang="en-US" u="none">
                <a:solidFill>
                  <a:srgbClr val="000000"/>
                </a:solidFill>
              </a:rPr>
              <a:t> / number, 2</a:t>
            </a:r>
            <a:r>
              <a:rPr lang="en-US" i="1" u="none">
                <a:solidFill>
                  <a:srgbClr val="000000"/>
                </a:solidFill>
              </a:rPr>
              <a:t>x </a:t>
            </a:r>
            <a:r>
              <a:rPr lang="en-US" u="none">
                <a:solidFill>
                  <a:srgbClr val="000000"/>
                </a:solidFill>
              </a:rPr>
              <a:t>+ 1, </a:t>
            </a:r>
          </a:p>
          <a:p>
            <a:pPr marL="1141413" lvl="2" indent="-227013" defTabSz="414338">
              <a:lnSpc>
                <a:spcPct val="80000"/>
              </a:lnSpc>
              <a:spcBef>
                <a:spcPts val="450"/>
              </a:spcBef>
              <a:buSzPct val="65000"/>
              <a:tabLst>
                <a:tab pos="912813" algn="l"/>
                <a:tab pos="1827213" algn="l"/>
                <a:tab pos="2741613" algn="l"/>
                <a:tab pos="3656013" algn="l"/>
                <a:tab pos="4570413" algn="l"/>
                <a:tab pos="5484813" algn="l"/>
                <a:tab pos="6399213" algn="l"/>
                <a:tab pos="7313613" algn="l"/>
                <a:tab pos="8228013" algn="l"/>
                <a:tab pos="9142413" algn="l"/>
              </a:tabLst>
            </a:pPr>
            <a:r>
              <a:rPr lang="en-US" u="none">
                <a:solidFill>
                  <a:srgbClr val="000000"/>
                </a:solidFill>
              </a:rPr>
              <a:t>which corresponds to the linear function</a:t>
            </a:r>
            <a:r>
              <a:rPr lang="en-US" u="none">
                <a:solidFill>
                  <a:srgbClr val="000000"/>
                </a:solidFill>
                <a:latin typeface="Arial" charset="0"/>
              </a:rPr>
              <a:t>’</a:t>
            </a:r>
            <a:r>
              <a:rPr lang="en-US" u="none">
                <a:solidFill>
                  <a:srgbClr val="000000"/>
                </a:solidFill>
              </a:rPr>
              <a:t>s value for the point/number, </a:t>
            </a:r>
            <a:r>
              <a:rPr lang="en-US" i="1" u="none">
                <a:solidFill>
                  <a:srgbClr val="000000"/>
                </a:solidFill>
              </a:rPr>
              <a:t>x</a:t>
            </a:r>
            <a:r>
              <a:rPr lang="en-US" u="none">
                <a:solidFill>
                  <a:srgbClr val="000000"/>
                </a:solidFill>
              </a:rPr>
              <a:t>. </a:t>
            </a:r>
          </a:p>
        </p:txBody>
      </p:sp>
      <p:pic>
        <p:nvPicPr>
          <p:cNvPr id="103427" name="Picture 4"/>
          <p:cNvPicPr>
            <a:picLocks noChangeAspect="1" noChangeArrowheads="1"/>
          </p:cNvPicPr>
          <p:nvPr/>
        </p:nvPicPr>
        <p:blipFill>
          <a:blip r:embed="rId3"/>
          <a:srcRect/>
          <a:stretch>
            <a:fillRect/>
          </a:stretch>
        </p:blipFill>
        <p:spPr bwMode="auto">
          <a:xfrm>
            <a:off x="6262688" y="2133600"/>
            <a:ext cx="2881312" cy="44196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
          <p:cNvSpPr txBox="1">
            <a:spLocks noChangeArrowheads="1"/>
          </p:cNvSpPr>
          <p:nvPr/>
        </p:nvSpPr>
        <p:spPr bwMode="auto">
          <a:xfrm>
            <a:off x="425450" y="457200"/>
            <a:ext cx="8229600" cy="1371600"/>
          </a:xfrm>
          <a:prstGeom prst="rect">
            <a:avLst/>
          </a:prstGeom>
          <a:noFill/>
          <a:ln w="9525">
            <a:noFill/>
            <a:round/>
            <a:headEnd/>
            <a:tailEnd/>
          </a:ln>
        </p:spPr>
        <p:txBody>
          <a:bodyPr lIns="91436" tIns="45718" rIns="91436" bIns="45718" anchor="ctr"/>
          <a:lstStyle/>
          <a:p>
            <a:pPr defTabSz="414338">
              <a:buSzPct val="100000"/>
              <a:tabLst>
                <a:tab pos="0" algn="l"/>
                <a:tab pos="912813" algn="l"/>
                <a:tab pos="1827213" algn="l"/>
                <a:tab pos="2741613" algn="l"/>
                <a:tab pos="3656013" algn="l"/>
                <a:tab pos="4570413" algn="l"/>
                <a:tab pos="5484813" algn="l"/>
                <a:tab pos="6399213" algn="l"/>
                <a:tab pos="7313613" algn="l"/>
                <a:tab pos="8228013" algn="l"/>
                <a:tab pos="9142413" algn="l"/>
              </a:tabLst>
            </a:pPr>
            <a:r>
              <a:rPr lang="en-US" sz="3600" u="none">
                <a:solidFill>
                  <a:srgbClr val="000000"/>
                </a:solidFill>
              </a:rPr>
              <a:t>Visualizing </a:t>
            </a:r>
            <a:r>
              <a:rPr lang="en-US" sz="3600" i="1" u="none">
                <a:solidFill>
                  <a:srgbClr val="000000"/>
                </a:solidFill>
              </a:rPr>
              <a:t>f</a:t>
            </a:r>
            <a:r>
              <a:rPr lang="en-US" sz="3600" u="none">
                <a:solidFill>
                  <a:srgbClr val="000000"/>
                </a:solidFill>
              </a:rPr>
              <a:t> (</a:t>
            </a:r>
            <a:r>
              <a:rPr lang="en-US" sz="3600" i="1" u="none">
                <a:solidFill>
                  <a:srgbClr val="000000"/>
                </a:solidFill>
              </a:rPr>
              <a:t>x</a:t>
            </a:r>
            <a:r>
              <a:rPr lang="en-US" sz="3600" u="none">
                <a:solidFill>
                  <a:srgbClr val="000000"/>
                </a:solidFill>
              </a:rPr>
              <a:t>) = </a:t>
            </a:r>
            <a:r>
              <a:rPr lang="en-US" sz="3600" b="1" i="1" u="none">
                <a:solidFill>
                  <a:srgbClr val="000000"/>
                </a:solidFill>
              </a:rPr>
              <a:t>m</a:t>
            </a:r>
            <a:r>
              <a:rPr lang="en-US" sz="3600" i="1" u="none">
                <a:solidFill>
                  <a:srgbClr val="000000"/>
                </a:solidFill>
              </a:rPr>
              <a:t>x</a:t>
            </a:r>
            <a:r>
              <a:rPr lang="en-US" sz="3600" u="none">
                <a:solidFill>
                  <a:srgbClr val="000000"/>
                </a:solidFill>
              </a:rPr>
              <a:t> + </a:t>
            </a:r>
            <a:r>
              <a:rPr lang="en-US" sz="3600" b="1" i="1" u="none">
                <a:solidFill>
                  <a:srgbClr val="000000"/>
                </a:solidFill>
              </a:rPr>
              <a:t>b </a:t>
            </a:r>
            <a:r>
              <a:rPr lang="en-US" sz="3600" u="none">
                <a:solidFill>
                  <a:srgbClr val="000000"/>
                </a:solidFill>
              </a:rPr>
              <a:t>with a mapping figure -- Five examples: </a:t>
            </a:r>
          </a:p>
        </p:txBody>
      </p:sp>
      <p:sp>
        <p:nvSpPr>
          <p:cNvPr id="81922" name="Text Box 3"/>
          <p:cNvSpPr txBox="1">
            <a:spLocks noChangeArrowheads="1"/>
          </p:cNvSpPr>
          <p:nvPr/>
        </p:nvSpPr>
        <p:spPr bwMode="auto">
          <a:xfrm>
            <a:off x="457200" y="1981200"/>
            <a:ext cx="6172200" cy="3886200"/>
          </a:xfrm>
          <a:prstGeom prst="rect">
            <a:avLst/>
          </a:prstGeom>
          <a:noFill/>
          <a:ln w="9525">
            <a:noFill/>
            <a:round/>
            <a:headEnd/>
            <a:tailEnd/>
          </a:ln>
        </p:spPr>
        <p:txBody>
          <a:bodyPr lIns="91436" tIns="45718" rIns="91436" bIns="45718"/>
          <a:lstStyle/>
          <a:p>
            <a:pPr marL="341313" indent="-341313" defTabSz="414338">
              <a:lnSpc>
                <a:spcPct val="80000"/>
              </a:lnSpc>
              <a:spcBef>
                <a:spcPts val="638"/>
              </a:spcBef>
              <a:buClr>
                <a:srgbClr val="00007D"/>
              </a:buClr>
              <a:buSzPct val="7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500" b="1" u="none">
                <a:solidFill>
                  <a:srgbClr val="000000"/>
                </a:solidFill>
              </a:rPr>
              <a:t>Example 3:</a:t>
            </a:r>
            <a:r>
              <a:rPr lang="en-US" sz="2500" b="1" i="1" u="none">
                <a:solidFill>
                  <a:srgbClr val="000000"/>
                </a:solidFill>
              </a:rPr>
              <a:t> m</a:t>
            </a:r>
            <a:r>
              <a:rPr lang="en-US" sz="2500" b="1" u="none">
                <a:solidFill>
                  <a:srgbClr val="000000"/>
                </a:solidFill>
              </a:rPr>
              <a:t> = 1/2; </a:t>
            </a:r>
            <a:r>
              <a:rPr lang="en-US" sz="2500" b="1" i="1" u="none">
                <a:solidFill>
                  <a:srgbClr val="000000"/>
                </a:solidFill>
              </a:rPr>
              <a:t>b = </a:t>
            </a:r>
            <a:r>
              <a:rPr lang="en-US" sz="2500" b="1" u="none">
                <a:solidFill>
                  <a:srgbClr val="000000"/>
                </a:solidFill>
              </a:rPr>
              <a:t>1 </a:t>
            </a:r>
            <a:br>
              <a:rPr lang="en-US" sz="2500" b="1" u="none">
                <a:solidFill>
                  <a:srgbClr val="000000"/>
                </a:solidFill>
              </a:rPr>
            </a:br>
            <a:r>
              <a:rPr lang="en-US" sz="2500" b="1" u="none">
                <a:solidFill>
                  <a:srgbClr val="000000"/>
                </a:solidFill>
              </a:rPr>
              <a:t>f(x) = </a:t>
            </a:r>
            <a:r>
              <a:rPr lang="en-US" sz="2500" b="1" u="none">
                <a:solidFill>
                  <a:srgbClr val="000000"/>
                </a:solidFill>
                <a:latin typeface="Arial" charset="0"/>
              </a:rPr>
              <a:t>½</a:t>
            </a:r>
            <a:r>
              <a:rPr lang="en-US" sz="2500" b="1" u="none">
                <a:solidFill>
                  <a:srgbClr val="000000"/>
                </a:solidFill>
              </a:rPr>
              <a:t> x + 1</a:t>
            </a:r>
          </a:p>
          <a:p>
            <a:pPr marL="341313" indent="-341313" defTabSz="414338">
              <a:lnSpc>
                <a:spcPct val="80000"/>
              </a:lnSpc>
              <a:spcBef>
                <a:spcPts val="588"/>
              </a:spcBef>
              <a:buClr>
                <a:srgbClr val="00007D"/>
              </a:buClr>
              <a:buSzPct val="7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400" u="none">
                <a:solidFill>
                  <a:srgbClr val="000000"/>
                </a:solidFill>
              </a:rPr>
              <a:t>Each arrow passes through a single point, which is labeled </a:t>
            </a:r>
            <a:r>
              <a:rPr lang="en-US" sz="2400" b="1" u="none">
                <a:solidFill>
                  <a:srgbClr val="000000"/>
                </a:solidFill>
              </a:rPr>
              <a:t>F = [1/2,1]</a:t>
            </a:r>
            <a:r>
              <a:rPr lang="en-US" sz="2400" u="none">
                <a:solidFill>
                  <a:srgbClr val="000000"/>
                </a:solidFill>
              </a:rPr>
              <a:t>.</a:t>
            </a:r>
          </a:p>
          <a:p>
            <a:pPr marL="741363" lvl="1" indent="-285750" defTabSz="414338">
              <a:lnSpc>
                <a:spcPct val="80000"/>
              </a:lnSpc>
              <a:spcBef>
                <a:spcPts val="500"/>
              </a:spcBef>
              <a:buClr>
                <a:srgbClr val="9999CC"/>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000" u="none">
                <a:solidFill>
                  <a:srgbClr val="000000"/>
                </a:solidFill>
              </a:rPr>
              <a:t>The point </a:t>
            </a:r>
            <a:r>
              <a:rPr lang="en-US" sz="2000" b="1" u="none">
                <a:solidFill>
                  <a:srgbClr val="000000"/>
                </a:solidFill>
              </a:rPr>
              <a:t>F</a:t>
            </a:r>
            <a:r>
              <a:rPr lang="en-US" sz="2000" u="none">
                <a:solidFill>
                  <a:srgbClr val="000000"/>
                </a:solidFill>
              </a:rPr>
              <a:t> completely determines the function </a:t>
            </a:r>
            <a:r>
              <a:rPr lang="en-US" sz="2000" i="1" u="none">
                <a:solidFill>
                  <a:srgbClr val="000000"/>
                </a:solidFill>
              </a:rPr>
              <a:t> f</a:t>
            </a:r>
            <a:r>
              <a:rPr lang="en-US" sz="2000" u="none">
                <a:solidFill>
                  <a:srgbClr val="000000"/>
                </a:solidFill>
              </a:rPr>
              <a:t>.</a:t>
            </a:r>
          </a:p>
          <a:p>
            <a:pPr marL="1141413" lvl="2" indent="-227013" defTabSz="414338">
              <a:lnSpc>
                <a:spcPct val="80000"/>
              </a:lnSpc>
              <a:spcBef>
                <a:spcPts val="45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b="1" u="none">
                <a:solidFill>
                  <a:srgbClr val="000000"/>
                </a:solidFill>
              </a:rPr>
              <a:t>given a point</a:t>
            </a:r>
            <a:r>
              <a:rPr lang="en-US" u="none">
                <a:solidFill>
                  <a:srgbClr val="000000"/>
                </a:solidFill>
              </a:rPr>
              <a:t> / number, </a:t>
            </a:r>
            <a:r>
              <a:rPr lang="en-US" i="1" u="none">
                <a:solidFill>
                  <a:srgbClr val="000000"/>
                </a:solidFill>
              </a:rPr>
              <a:t> x,</a:t>
            </a:r>
            <a:r>
              <a:rPr lang="en-US" u="none">
                <a:solidFill>
                  <a:srgbClr val="000000"/>
                </a:solidFill>
              </a:rPr>
              <a:t> on the source line, </a:t>
            </a:r>
          </a:p>
          <a:p>
            <a:pPr marL="1141413" lvl="2" indent="-227013" defTabSz="414338">
              <a:lnSpc>
                <a:spcPct val="80000"/>
              </a:lnSpc>
              <a:spcBef>
                <a:spcPts val="45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u="none">
                <a:solidFill>
                  <a:srgbClr val="000000"/>
                </a:solidFill>
              </a:rPr>
              <a:t>there is a </a:t>
            </a:r>
            <a:r>
              <a:rPr lang="en-US" b="1" u="none">
                <a:solidFill>
                  <a:srgbClr val="000000"/>
                </a:solidFill>
              </a:rPr>
              <a:t>unique arrow passing through F </a:t>
            </a:r>
          </a:p>
          <a:p>
            <a:pPr marL="1141413" lvl="2" indent="-227013" defTabSz="414338">
              <a:lnSpc>
                <a:spcPct val="80000"/>
              </a:lnSpc>
              <a:spcBef>
                <a:spcPts val="45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b="1" u="none">
                <a:solidFill>
                  <a:srgbClr val="000000"/>
                </a:solidFill>
              </a:rPr>
              <a:t>meeting</a:t>
            </a:r>
            <a:r>
              <a:rPr lang="en-US" u="none">
                <a:solidFill>
                  <a:srgbClr val="000000"/>
                </a:solidFill>
              </a:rPr>
              <a:t> the target line at </a:t>
            </a:r>
            <a:r>
              <a:rPr lang="en-US" b="1" u="none">
                <a:solidFill>
                  <a:srgbClr val="000000"/>
                </a:solidFill>
              </a:rPr>
              <a:t>a unique point</a:t>
            </a:r>
            <a:r>
              <a:rPr lang="en-US" u="none">
                <a:solidFill>
                  <a:srgbClr val="000000"/>
                </a:solidFill>
              </a:rPr>
              <a:t> / number, </a:t>
            </a:r>
            <a:r>
              <a:rPr lang="en-US" u="none">
                <a:solidFill>
                  <a:srgbClr val="000000"/>
                </a:solidFill>
                <a:latin typeface="Arial" charset="0"/>
              </a:rPr>
              <a:t>½</a:t>
            </a:r>
            <a:r>
              <a:rPr lang="en-US" u="none">
                <a:solidFill>
                  <a:srgbClr val="000000"/>
                </a:solidFill>
              </a:rPr>
              <a:t> </a:t>
            </a:r>
            <a:r>
              <a:rPr lang="en-US" i="1" u="none">
                <a:solidFill>
                  <a:srgbClr val="000000"/>
                </a:solidFill>
              </a:rPr>
              <a:t>x </a:t>
            </a:r>
            <a:r>
              <a:rPr lang="en-US" u="none">
                <a:solidFill>
                  <a:srgbClr val="000000"/>
                </a:solidFill>
              </a:rPr>
              <a:t>+ 1, </a:t>
            </a:r>
          </a:p>
          <a:p>
            <a:pPr marL="1141413" lvl="2" indent="-227013" defTabSz="414338">
              <a:lnSpc>
                <a:spcPct val="80000"/>
              </a:lnSpc>
              <a:spcBef>
                <a:spcPts val="450"/>
              </a:spcBef>
              <a:buSzPct val="65000"/>
              <a:tabLst>
                <a:tab pos="911225" algn="l"/>
                <a:tab pos="1825625" algn="l"/>
                <a:tab pos="2740025" algn="l"/>
                <a:tab pos="3654425" algn="l"/>
                <a:tab pos="4568825" algn="l"/>
                <a:tab pos="5483225" algn="l"/>
                <a:tab pos="6397625" algn="l"/>
                <a:tab pos="7312025" algn="l"/>
                <a:tab pos="8226425" algn="l"/>
                <a:tab pos="9140825" algn="l"/>
              </a:tabLst>
            </a:pPr>
            <a:r>
              <a:rPr lang="en-US" u="none">
                <a:solidFill>
                  <a:srgbClr val="000000"/>
                </a:solidFill>
              </a:rPr>
              <a:t>which corresponds to the linear function</a:t>
            </a:r>
            <a:r>
              <a:rPr lang="en-US" u="none">
                <a:solidFill>
                  <a:srgbClr val="000000"/>
                </a:solidFill>
                <a:latin typeface="Arial" charset="0"/>
              </a:rPr>
              <a:t>’</a:t>
            </a:r>
            <a:r>
              <a:rPr lang="en-US" u="none">
                <a:solidFill>
                  <a:srgbClr val="000000"/>
                </a:solidFill>
              </a:rPr>
              <a:t>s value for the point/number, </a:t>
            </a:r>
            <a:r>
              <a:rPr lang="en-US" i="1" u="none">
                <a:solidFill>
                  <a:srgbClr val="000000"/>
                </a:solidFill>
              </a:rPr>
              <a:t>x</a:t>
            </a:r>
            <a:r>
              <a:rPr lang="en-US" u="none">
                <a:solidFill>
                  <a:srgbClr val="000000"/>
                </a:solidFill>
              </a:rPr>
              <a:t>. </a:t>
            </a:r>
          </a:p>
        </p:txBody>
      </p:sp>
      <p:pic>
        <p:nvPicPr>
          <p:cNvPr id="81923" name="Picture 4"/>
          <p:cNvPicPr>
            <a:picLocks noChangeAspect="1" noChangeArrowheads="1"/>
          </p:cNvPicPr>
          <p:nvPr/>
        </p:nvPicPr>
        <p:blipFill>
          <a:blip r:embed="rId3"/>
          <a:srcRect/>
          <a:stretch>
            <a:fillRect/>
          </a:stretch>
        </p:blipFill>
        <p:spPr bwMode="auto">
          <a:xfrm>
            <a:off x="6632575" y="1908175"/>
            <a:ext cx="2511425" cy="41910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p:cNvSpPr txBox="1">
            <a:spLocks noChangeArrowheads="1"/>
          </p:cNvSpPr>
          <p:nvPr/>
        </p:nvSpPr>
        <p:spPr bwMode="auto">
          <a:xfrm>
            <a:off x="457200" y="457200"/>
            <a:ext cx="8229600" cy="1174750"/>
          </a:xfrm>
          <a:prstGeom prst="rect">
            <a:avLst/>
          </a:prstGeom>
          <a:noFill/>
          <a:ln w="9525">
            <a:noFill/>
            <a:round/>
            <a:headEnd/>
            <a:tailEnd/>
          </a:ln>
        </p:spPr>
        <p:txBody>
          <a:bodyPr lIns="91436" tIns="45718" rIns="91436" bIns="45718" anchor="ctr"/>
          <a:lstStyle/>
          <a:p>
            <a:pPr defTabSz="414338">
              <a:buSzPct val="100000"/>
              <a:tabLst>
                <a:tab pos="0" algn="l"/>
                <a:tab pos="912813" algn="l"/>
                <a:tab pos="1827213" algn="l"/>
                <a:tab pos="2741613" algn="l"/>
                <a:tab pos="3656013" algn="l"/>
                <a:tab pos="4570413" algn="l"/>
                <a:tab pos="5484813" algn="l"/>
                <a:tab pos="6399213" algn="l"/>
                <a:tab pos="7313613" algn="l"/>
                <a:tab pos="8228013" algn="l"/>
                <a:tab pos="9142413" algn="l"/>
              </a:tabLst>
            </a:pPr>
            <a:r>
              <a:rPr lang="en-US" sz="3300" u="none">
                <a:solidFill>
                  <a:srgbClr val="000000"/>
                </a:solidFill>
              </a:rPr>
              <a:t>Visualizing </a:t>
            </a:r>
            <a:r>
              <a:rPr lang="en-US" sz="3300" i="1" u="none">
                <a:solidFill>
                  <a:srgbClr val="000000"/>
                </a:solidFill>
              </a:rPr>
              <a:t>f</a:t>
            </a:r>
            <a:r>
              <a:rPr lang="en-US" sz="3300" u="none">
                <a:solidFill>
                  <a:srgbClr val="000000"/>
                </a:solidFill>
              </a:rPr>
              <a:t> (</a:t>
            </a:r>
            <a:r>
              <a:rPr lang="en-US" sz="3300" i="1" u="none">
                <a:solidFill>
                  <a:srgbClr val="000000"/>
                </a:solidFill>
              </a:rPr>
              <a:t>x</a:t>
            </a:r>
            <a:r>
              <a:rPr lang="en-US" sz="3300" u="none">
                <a:solidFill>
                  <a:srgbClr val="000000"/>
                </a:solidFill>
              </a:rPr>
              <a:t>) = </a:t>
            </a:r>
            <a:r>
              <a:rPr lang="en-US" sz="3300" b="1" i="1" u="none">
                <a:solidFill>
                  <a:srgbClr val="000000"/>
                </a:solidFill>
              </a:rPr>
              <a:t>m</a:t>
            </a:r>
            <a:r>
              <a:rPr lang="en-US" sz="3300" i="1" u="none">
                <a:solidFill>
                  <a:srgbClr val="000000"/>
                </a:solidFill>
              </a:rPr>
              <a:t>x</a:t>
            </a:r>
            <a:r>
              <a:rPr lang="en-US" sz="3300" u="none">
                <a:solidFill>
                  <a:srgbClr val="000000"/>
                </a:solidFill>
              </a:rPr>
              <a:t> + </a:t>
            </a:r>
            <a:r>
              <a:rPr lang="en-US" sz="3300" b="1" i="1" u="none">
                <a:solidFill>
                  <a:srgbClr val="000000"/>
                </a:solidFill>
              </a:rPr>
              <a:t>b </a:t>
            </a:r>
            <a:r>
              <a:rPr lang="en-US" sz="3300" u="none">
                <a:solidFill>
                  <a:srgbClr val="000000"/>
                </a:solidFill>
              </a:rPr>
              <a:t>with a mapping figure -- Five examples: </a:t>
            </a:r>
          </a:p>
        </p:txBody>
      </p:sp>
      <p:sp>
        <p:nvSpPr>
          <p:cNvPr id="83970" name="Text Box 3"/>
          <p:cNvSpPr txBox="1">
            <a:spLocks noChangeArrowheads="1"/>
          </p:cNvSpPr>
          <p:nvPr/>
        </p:nvSpPr>
        <p:spPr bwMode="auto">
          <a:xfrm>
            <a:off x="228600" y="1600200"/>
            <a:ext cx="6705600" cy="4800600"/>
          </a:xfrm>
          <a:prstGeom prst="rect">
            <a:avLst/>
          </a:prstGeom>
          <a:noFill/>
          <a:ln w="9525">
            <a:noFill/>
            <a:round/>
            <a:headEnd/>
            <a:tailEnd/>
          </a:ln>
        </p:spPr>
        <p:txBody>
          <a:bodyPr lIns="91436" tIns="45718" rIns="91436" bIns="45718"/>
          <a:lstStyle/>
          <a:p>
            <a:pPr marL="341313" indent="-341313" defTabSz="414338">
              <a:lnSpc>
                <a:spcPct val="80000"/>
              </a:lnSpc>
              <a:spcBef>
                <a:spcPts val="725"/>
              </a:spcBef>
              <a:buClr>
                <a:srgbClr val="00007D"/>
              </a:buClr>
              <a:buSzPct val="7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900" b="1" u="none">
                <a:solidFill>
                  <a:srgbClr val="000000"/>
                </a:solidFill>
              </a:rPr>
              <a:t>Example 4:</a:t>
            </a:r>
            <a:r>
              <a:rPr lang="en-US" sz="2900" b="1" i="1" u="none">
                <a:solidFill>
                  <a:srgbClr val="000000"/>
                </a:solidFill>
              </a:rPr>
              <a:t> m</a:t>
            </a:r>
            <a:r>
              <a:rPr lang="en-US" sz="2900" b="1" u="none">
                <a:solidFill>
                  <a:srgbClr val="000000"/>
                </a:solidFill>
              </a:rPr>
              <a:t> = 0; </a:t>
            </a:r>
            <a:r>
              <a:rPr lang="en-US" sz="2900" b="1" i="1" u="none">
                <a:solidFill>
                  <a:srgbClr val="000000"/>
                </a:solidFill>
              </a:rPr>
              <a:t>b = </a:t>
            </a:r>
            <a:r>
              <a:rPr lang="en-US" sz="2900" b="1" u="none">
                <a:solidFill>
                  <a:srgbClr val="000000"/>
                </a:solidFill>
              </a:rPr>
              <a:t>1 </a:t>
            </a:r>
            <a:br>
              <a:rPr lang="en-US" sz="2900" b="1" u="none">
                <a:solidFill>
                  <a:srgbClr val="000000"/>
                </a:solidFill>
              </a:rPr>
            </a:br>
            <a:r>
              <a:rPr lang="en-US" sz="2900" b="1" u="none">
                <a:solidFill>
                  <a:srgbClr val="000000"/>
                </a:solidFill>
              </a:rPr>
              <a:t>f(x) = 0 x + 1</a:t>
            </a:r>
          </a:p>
          <a:p>
            <a:pPr marL="341313" indent="-341313" defTabSz="414338">
              <a:lnSpc>
                <a:spcPct val="80000"/>
              </a:lnSpc>
              <a:spcBef>
                <a:spcPts val="700"/>
              </a:spcBef>
              <a:buClr>
                <a:srgbClr val="00007D"/>
              </a:buClr>
              <a:buSzPct val="75000"/>
              <a:buFont typeface="Wingdings" pitchFamily="2" charset="2"/>
              <a:buNone/>
              <a:tabLst>
                <a:tab pos="911225" algn="l"/>
                <a:tab pos="1825625" algn="l"/>
                <a:tab pos="2740025" algn="l"/>
                <a:tab pos="3654425" algn="l"/>
                <a:tab pos="4568825" algn="l"/>
                <a:tab pos="5483225" algn="l"/>
                <a:tab pos="6397625" algn="l"/>
                <a:tab pos="7312025" algn="l"/>
                <a:tab pos="8226425" algn="l"/>
                <a:tab pos="9140825" algn="l"/>
              </a:tabLst>
            </a:pPr>
            <a:endParaRPr lang="en-US" sz="2800" u="none">
              <a:solidFill>
                <a:srgbClr val="000000"/>
              </a:solidFill>
            </a:endParaRPr>
          </a:p>
          <a:p>
            <a:pPr marL="341313" indent="-341313" defTabSz="414338">
              <a:lnSpc>
                <a:spcPct val="80000"/>
              </a:lnSpc>
              <a:spcBef>
                <a:spcPts val="700"/>
              </a:spcBef>
              <a:buClr>
                <a:srgbClr val="00007D"/>
              </a:buClr>
              <a:buSzPct val="7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800" u="none">
                <a:solidFill>
                  <a:srgbClr val="000000"/>
                </a:solidFill>
              </a:rPr>
              <a:t>Each arrow passes through a single point, which is labeled </a:t>
            </a:r>
            <a:r>
              <a:rPr lang="en-US" sz="2800" b="1" u="none">
                <a:solidFill>
                  <a:srgbClr val="000000"/>
                </a:solidFill>
              </a:rPr>
              <a:t>F = [0,1]</a:t>
            </a:r>
            <a:r>
              <a:rPr lang="en-US" sz="2800" u="none">
                <a:solidFill>
                  <a:srgbClr val="000000"/>
                </a:solidFill>
              </a:rPr>
              <a:t>.</a:t>
            </a:r>
          </a:p>
          <a:p>
            <a:pPr marL="741363" lvl="1" indent="-285750" defTabSz="414338">
              <a:lnSpc>
                <a:spcPct val="80000"/>
              </a:lnSpc>
              <a:spcBef>
                <a:spcPts val="613"/>
              </a:spcBef>
              <a:buClr>
                <a:srgbClr val="9999CC"/>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400" u="none">
                <a:solidFill>
                  <a:srgbClr val="000000"/>
                </a:solidFill>
              </a:rPr>
              <a:t>The point </a:t>
            </a:r>
            <a:r>
              <a:rPr lang="en-US" sz="2400" b="1" u="none">
                <a:solidFill>
                  <a:srgbClr val="000000"/>
                </a:solidFill>
              </a:rPr>
              <a:t>F</a:t>
            </a:r>
            <a:r>
              <a:rPr lang="en-US" sz="2400" u="none">
                <a:solidFill>
                  <a:srgbClr val="000000"/>
                </a:solidFill>
              </a:rPr>
              <a:t> completely determines the function </a:t>
            </a:r>
            <a:r>
              <a:rPr lang="en-US" sz="2400" i="1" u="none">
                <a:solidFill>
                  <a:srgbClr val="000000"/>
                </a:solidFill>
              </a:rPr>
              <a:t> f</a:t>
            </a:r>
            <a:r>
              <a:rPr lang="en-US" sz="2400" u="none">
                <a:solidFill>
                  <a:srgbClr val="000000"/>
                </a:solidFill>
              </a:rPr>
              <a:t>.</a:t>
            </a:r>
          </a:p>
          <a:p>
            <a:pPr marL="1141413" lvl="2" indent="-227013" defTabSz="414338">
              <a:lnSpc>
                <a:spcPct val="80000"/>
              </a:lnSpc>
              <a:spcBef>
                <a:spcPts val="50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000" b="1" u="none">
                <a:solidFill>
                  <a:srgbClr val="000000"/>
                </a:solidFill>
              </a:rPr>
              <a:t>given a point</a:t>
            </a:r>
            <a:r>
              <a:rPr lang="en-US" sz="2000" u="none">
                <a:solidFill>
                  <a:srgbClr val="000000"/>
                </a:solidFill>
              </a:rPr>
              <a:t> / number, </a:t>
            </a:r>
            <a:r>
              <a:rPr lang="en-US" sz="2000" i="1" u="none">
                <a:solidFill>
                  <a:srgbClr val="000000"/>
                </a:solidFill>
              </a:rPr>
              <a:t> x,</a:t>
            </a:r>
            <a:r>
              <a:rPr lang="en-US" sz="2000" u="none">
                <a:solidFill>
                  <a:srgbClr val="000000"/>
                </a:solidFill>
              </a:rPr>
              <a:t> on the source line, </a:t>
            </a:r>
          </a:p>
          <a:p>
            <a:pPr marL="1141413" lvl="2" indent="-227013" defTabSz="414338">
              <a:lnSpc>
                <a:spcPct val="80000"/>
              </a:lnSpc>
              <a:spcBef>
                <a:spcPts val="50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000" u="none">
                <a:solidFill>
                  <a:srgbClr val="000000"/>
                </a:solidFill>
              </a:rPr>
              <a:t>there is a </a:t>
            </a:r>
            <a:r>
              <a:rPr lang="en-US" sz="2000" b="1" u="none">
                <a:solidFill>
                  <a:srgbClr val="000000"/>
                </a:solidFill>
              </a:rPr>
              <a:t>unique arrow passing through F </a:t>
            </a:r>
          </a:p>
          <a:p>
            <a:pPr marL="1141413" lvl="2" indent="-227013" defTabSz="414338">
              <a:lnSpc>
                <a:spcPct val="80000"/>
              </a:lnSpc>
              <a:spcBef>
                <a:spcPts val="500"/>
              </a:spcBef>
              <a:buClr>
                <a:srgbClr val="00007D"/>
              </a:buClr>
              <a:buSzPct val="65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Lst>
            </a:pPr>
            <a:r>
              <a:rPr lang="en-US" sz="2000" b="1" u="none">
                <a:solidFill>
                  <a:srgbClr val="000000"/>
                </a:solidFill>
              </a:rPr>
              <a:t>meeting</a:t>
            </a:r>
            <a:r>
              <a:rPr lang="en-US" sz="2000" u="none">
                <a:solidFill>
                  <a:srgbClr val="000000"/>
                </a:solidFill>
              </a:rPr>
              <a:t> the target line at </a:t>
            </a:r>
            <a:r>
              <a:rPr lang="en-US" sz="2000" b="1" u="none">
                <a:solidFill>
                  <a:srgbClr val="000000"/>
                </a:solidFill>
              </a:rPr>
              <a:t>a unique point</a:t>
            </a:r>
            <a:r>
              <a:rPr lang="en-US" sz="2000" u="none">
                <a:solidFill>
                  <a:srgbClr val="000000"/>
                </a:solidFill>
              </a:rPr>
              <a:t> / number, </a:t>
            </a:r>
            <a:r>
              <a:rPr lang="en-US" sz="2000" i="1" u="none">
                <a:solidFill>
                  <a:srgbClr val="000000"/>
                </a:solidFill>
              </a:rPr>
              <a:t>f</a:t>
            </a:r>
            <a:r>
              <a:rPr lang="en-US" sz="2000" u="none">
                <a:solidFill>
                  <a:srgbClr val="000000"/>
                </a:solidFill>
              </a:rPr>
              <a:t>(</a:t>
            </a:r>
            <a:r>
              <a:rPr lang="en-US" sz="2000" i="1" u="none">
                <a:solidFill>
                  <a:srgbClr val="000000"/>
                </a:solidFill>
              </a:rPr>
              <a:t>x</a:t>
            </a:r>
            <a:r>
              <a:rPr lang="en-US" sz="2000" u="none">
                <a:solidFill>
                  <a:srgbClr val="000000"/>
                </a:solidFill>
              </a:rPr>
              <a:t>)=1, </a:t>
            </a:r>
          </a:p>
          <a:p>
            <a:pPr marL="1141413" lvl="2" indent="-227013" defTabSz="414338">
              <a:lnSpc>
                <a:spcPct val="80000"/>
              </a:lnSpc>
              <a:spcBef>
                <a:spcPts val="500"/>
              </a:spcBef>
              <a:buSzPct val="65000"/>
              <a:tabLst>
                <a:tab pos="911225" algn="l"/>
                <a:tab pos="1825625" algn="l"/>
                <a:tab pos="2740025" algn="l"/>
                <a:tab pos="3654425" algn="l"/>
                <a:tab pos="4568825" algn="l"/>
                <a:tab pos="5483225" algn="l"/>
                <a:tab pos="6397625" algn="l"/>
                <a:tab pos="7312025" algn="l"/>
                <a:tab pos="8226425" algn="l"/>
                <a:tab pos="9140825" algn="l"/>
              </a:tabLst>
            </a:pPr>
            <a:r>
              <a:rPr lang="en-US" sz="2000" u="none">
                <a:solidFill>
                  <a:srgbClr val="000000"/>
                </a:solidFill>
              </a:rPr>
              <a:t>which corresponds to the linear function</a:t>
            </a:r>
            <a:r>
              <a:rPr lang="en-US" sz="2000" u="none">
                <a:solidFill>
                  <a:srgbClr val="000000"/>
                </a:solidFill>
                <a:latin typeface="Arial" charset="0"/>
              </a:rPr>
              <a:t>’</a:t>
            </a:r>
            <a:r>
              <a:rPr lang="en-US" sz="2000" u="none">
                <a:solidFill>
                  <a:srgbClr val="000000"/>
                </a:solidFill>
              </a:rPr>
              <a:t>s value for the point/number, </a:t>
            </a:r>
            <a:r>
              <a:rPr lang="en-US" sz="2000" i="1" u="none">
                <a:solidFill>
                  <a:srgbClr val="000000"/>
                </a:solidFill>
              </a:rPr>
              <a:t>x</a:t>
            </a:r>
            <a:r>
              <a:rPr lang="en-US" sz="2000" u="none">
                <a:solidFill>
                  <a:srgbClr val="000000"/>
                </a:solidFill>
              </a:rPr>
              <a:t>. </a:t>
            </a:r>
          </a:p>
        </p:txBody>
      </p:sp>
      <p:pic>
        <p:nvPicPr>
          <p:cNvPr id="83971" name="Picture 4"/>
          <p:cNvPicPr>
            <a:picLocks noChangeAspect="1" noChangeArrowheads="1"/>
          </p:cNvPicPr>
          <p:nvPr/>
        </p:nvPicPr>
        <p:blipFill>
          <a:blip r:embed="rId3"/>
          <a:srcRect/>
          <a:stretch>
            <a:fillRect/>
          </a:stretch>
        </p:blipFill>
        <p:spPr bwMode="auto">
          <a:xfrm>
            <a:off x="6781800" y="1524000"/>
            <a:ext cx="2362200" cy="48006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2"/>
          <p:cNvSpPr txBox="1">
            <a:spLocks noChangeArrowheads="1"/>
          </p:cNvSpPr>
          <p:nvPr/>
        </p:nvSpPr>
        <p:spPr bwMode="auto">
          <a:xfrm>
            <a:off x="457200" y="457200"/>
            <a:ext cx="8229600" cy="1371600"/>
          </a:xfrm>
          <a:prstGeom prst="rect">
            <a:avLst/>
          </a:prstGeom>
          <a:noFill/>
          <a:ln w="9525">
            <a:noFill/>
            <a:round/>
            <a:headEnd/>
            <a:tailEnd/>
          </a:ln>
        </p:spPr>
        <p:txBody>
          <a:bodyPr lIns="81639" tIns="42452" rIns="81639" bIns="42452" anchor="ctr"/>
          <a:lstStyle/>
          <a:p>
            <a:pPr algn="ctr" defTabSz="414338">
              <a:buSzPct val="100000"/>
              <a:tabLst>
                <a:tab pos="0" algn="l"/>
                <a:tab pos="414338" algn="l"/>
                <a:tab pos="828675" algn="l"/>
                <a:tab pos="1244600" algn="l"/>
                <a:tab pos="1658938" algn="l"/>
                <a:tab pos="2073275" algn="l"/>
                <a:tab pos="2487613" algn="l"/>
                <a:tab pos="2903538" algn="l"/>
                <a:tab pos="3317875" algn="l"/>
                <a:tab pos="3732213" algn="l"/>
                <a:tab pos="4146550" algn="l"/>
                <a:tab pos="4562475" algn="l"/>
                <a:tab pos="4976813" algn="l"/>
                <a:tab pos="5391150" algn="l"/>
                <a:tab pos="5805488" algn="l"/>
                <a:tab pos="6221413" algn="l"/>
                <a:tab pos="6635750" algn="l"/>
                <a:tab pos="7050088" algn="l"/>
                <a:tab pos="7464425" algn="l"/>
                <a:tab pos="7880350" algn="l"/>
                <a:tab pos="8294688" algn="l"/>
              </a:tabLst>
            </a:pPr>
            <a:r>
              <a:rPr lang="en-US" sz="3600" u="none">
                <a:solidFill>
                  <a:srgbClr val="000000"/>
                </a:solidFill>
              </a:rPr>
              <a:t>Visualizing </a:t>
            </a:r>
            <a:r>
              <a:rPr lang="en-US" sz="3600" i="1" u="none">
                <a:solidFill>
                  <a:srgbClr val="000000"/>
                </a:solidFill>
              </a:rPr>
              <a:t>f</a:t>
            </a:r>
            <a:r>
              <a:rPr lang="en-US" sz="3600" u="none">
                <a:solidFill>
                  <a:srgbClr val="000000"/>
                </a:solidFill>
              </a:rPr>
              <a:t> (</a:t>
            </a:r>
            <a:r>
              <a:rPr lang="en-US" sz="3600" i="1" u="none">
                <a:solidFill>
                  <a:srgbClr val="000000"/>
                </a:solidFill>
              </a:rPr>
              <a:t>x</a:t>
            </a:r>
            <a:r>
              <a:rPr lang="en-US" sz="3600" u="none">
                <a:solidFill>
                  <a:srgbClr val="000000"/>
                </a:solidFill>
              </a:rPr>
              <a:t>) = </a:t>
            </a:r>
            <a:r>
              <a:rPr lang="en-US" sz="3600" b="1" i="1" u="none">
                <a:solidFill>
                  <a:srgbClr val="000000"/>
                </a:solidFill>
              </a:rPr>
              <a:t>m</a:t>
            </a:r>
            <a:r>
              <a:rPr lang="en-US" sz="3600" i="1" u="none">
                <a:solidFill>
                  <a:srgbClr val="000000"/>
                </a:solidFill>
              </a:rPr>
              <a:t>x</a:t>
            </a:r>
            <a:r>
              <a:rPr lang="en-US" sz="3600" u="none">
                <a:solidFill>
                  <a:srgbClr val="000000"/>
                </a:solidFill>
              </a:rPr>
              <a:t> + </a:t>
            </a:r>
            <a:r>
              <a:rPr lang="en-US" sz="3600" b="1" i="1" u="none">
                <a:solidFill>
                  <a:srgbClr val="000000"/>
                </a:solidFill>
              </a:rPr>
              <a:t>b </a:t>
            </a:r>
            <a:r>
              <a:rPr lang="en-US" sz="3600" u="none">
                <a:solidFill>
                  <a:srgbClr val="000000"/>
                </a:solidFill>
              </a:rPr>
              <a:t>with a mapping figure -- Five examples</a:t>
            </a:r>
            <a:r>
              <a:rPr lang="en-US" sz="3600" u="none">
                <a:solidFill>
                  <a:srgbClr val="FFFFFF"/>
                </a:solidFill>
              </a:rPr>
              <a:t>: </a:t>
            </a:r>
          </a:p>
        </p:txBody>
      </p:sp>
      <p:sp>
        <p:nvSpPr>
          <p:cNvPr id="86018" name="Text Box 3"/>
          <p:cNvSpPr txBox="1">
            <a:spLocks noChangeArrowheads="1"/>
          </p:cNvSpPr>
          <p:nvPr/>
        </p:nvSpPr>
        <p:spPr bwMode="auto">
          <a:xfrm>
            <a:off x="228600" y="1752600"/>
            <a:ext cx="7239000" cy="4725988"/>
          </a:xfrm>
          <a:prstGeom prst="rect">
            <a:avLst/>
          </a:prstGeom>
          <a:noFill/>
          <a:ln w="9525">
            <a:noFill/>
            <a:round/>
            <a:headEnd/>
            <a:tailEnd/>
          </a:ln>
        </p:spPr>
        <p:txBody>
          <a:bodyPr lIns="81639" tIns="42452" rIns="81639" bIns="42452"/>
          <a:lstStyle/>
          <a:p>
            <a:pPr marL="390525" indent="-292100" defTabSz="414338">
              <a:lnSpc>
                <a:spcPct val="80000"/>
              </a:lnSpc>
              <a:spcBef>
                <a:spcPts val="638"/>
              </a:spcBef>
              <a:buSzPct val="100000"/>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300" b="1" u="none">
                <a:solidFill>
                  <a:srgbClr val="000000"/>
                </a:solidFill>
              </a:rPr>
              <a:t> </a:t>
            </a:r>
            <a:r>
              <a:rPr lang="en-US" sz="2500" b="1" u="none">
                <a:solidFill>
                  <a:srgbClr val="000000"/>
                </a:solidFill>
              </a:rPr>
              <a:t>Example 5:  </a:t>
            </a:r>
            <a:r>
              <a:rPr lang="en-US" sz="2500" b="1" i="1" u="none">
                <a:solidFill>
                  <a:srgbClr val="000000"/>
                </a:solidFill>
              </a:rPr>
              <a:t>m</a:t>
            </a:r>
            <a:r>
              <a:rPr lang="en-US" sz="2500" b="1" u="none">
                <a:solidFill>
                  <a:srgbClr val="000000"/>
                </a:solidFill>
              </a:rPr>
              <a:t> = 1; </a:t>
            </a:r>
            <a:r>
              <a:rPr lang="en-US" sz="2500" b="1" i="1" u="none">
                <a:solidFill>
                  <a:srgbClr val="000000"/>
                </a:solidFill>
              </a:rPr>
              <a:t>b = </a:t>
            </a:r>
            <a:r>
              <a:rPr lang="en-US" sz="2500" b="1" u="none">
                <a:solidFill>
                  <a:srgbClr val="000000"/>
                </a:solidFill>
              </a:rPr>
              <a:t>1</a:t>
            </a:r>
          </a:p>
          <a:p>
            <a:pPr marL="390525" indent="-292100" defTabSz="414338">
              <a:lnSpc>
                <a:spcPct val="80000"/>
              </a:lnSpc>
              <a:spcBef>
                <a:spcPts val="725"/>
              </a:spcBef>
              <a:buSzPct val="100000"/>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2900" i="1" u="none">
                <a:solidFill>
                  <a:srgbClr val="000000"/>
                </a:solidFill>
              </a:rPr>
              <a:t>f</a:t>
            </a:r>
            <a:r>
              <a:rPr lang="en-US" sz="2900" u="none">
                <a:solidFill>
                  <a:srgbClr val="000000"/>
                </a:solidFill>
              </a:rPr>
              <a:t> (</a:t>
            </a:r>
            <a:r>
              <a:rPr lang="en-US" sz="2900" i="1" u="none">
                <a:solidFill>
                  <a:srgbClr val="000000"/>
                </a:solidFill>
              </a:rPr>
              <a:t>x</a:t>
            </a:r>
            <a:r>
              <a:rPr lang="en-US" sz="2900" u="none">
                <a:solidFill>
                  <a:srgbClr val="000000"/>
                </a:solidFill>
              </a:rPr>
              <a:t>) = </a:t>
            </a:r>
            <a:r>
              <a:rPr lang="en-US" sz="2900" i="1" u="none">
                <a:solidFill>
                  <a:srgbClr val="000000"/>
                </a:solidFill>
              </a:rPr>
              <a:t>x</a:t>
            </a:r>
            <a:r>
              <a:rPr lang="en-US" sz="2900" u="none">
                <a:solidFill>
                  <a:srgbClr val="000000"/>
                </a:solidFill>
              </a:rPr>
              <a:t> + </a:t>
            </a:r>
            <a:r>
              <a:rPr lang="en-US" sz="2900" b="1" i="1" u="none">
                <a:solidFill>
                  <a:srgbClr val="000000"/>
                </a:solidFill>
              </a:rPr>
              <a:t>1</a:t>
            </a:r>
          </a:p>
          <a:p>
            <a:pPr marL="390525" indent="-292100" defTabSz="414338">
              <a:lnSpc>
                <a:spcPct val="80000"/>
              </a:lnSpc>
              <a:spcBef>
                <a:spcPts val="413"/>
              </a:spcBef>
              <a:buClr>
                <a:srgbClr val="000000"/>
              </a:buClr>
              <a:buSzPct val="100000"/>
              <a:buFont typeface="Wingdings" pitchFamily="2"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u="none">
                <a:solidFill>
                  <a:srgbClr val="000000"/>
                </a:solidFill>
              </a:rPr>
              <a:t>Unlike the previous examples, in this case it is not a single point that determines the mapping figure, but the single arrow from 0 to 1, which we  designate as F[1,1]</a:t>
            </a:r>
          </a:p>
          <a:p>
            <a:pPr marL="390525" indent="-292100" defTabSz="414338">
              <a:lnSpc>
                <a:spcPct val="80000"/>
              </a:lnSpc>
              <a:spcBef>
                <a:spcPts val="413"/>
              </a:spcBef>
              <a:buClr>
                <a:srgbClr val="000000"/>
              </a:buClr>
              <a:buSzPct val="100000"/>
              <a:buFont typeface="Wingdings" pitchFamily="2"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u="none">
                <a:solidFill>
                  <a:srgbClr val="000000"/>
                </a:solidFill>
              </a:rPr>
              <a:t>It can also be shown that this single arrow completely determines the function.Thus, given a point / number, </a:t>
            </a:r>
            <a:r>
              <a:rPr lang="en-US" sz="1600" i="1" u="none">
                <a:solidFill>
                  <a:srgbClr val="000000"/>
                </a:solidFill>
              </a:rPr>
              <a:t> x,</a:t>
            </a:r>
            <a:r>
              <a:rPr lang="en-US" sz="1600" u="none">
                <a:solidFill>
                  <a:srgbClr val="000000"/>
                </a:solidFill>
              </a:rPr>
              <a:t> on the source line, there is a unique arrow passing through </a:t>
            </a:r>
            <a:r>
              <a:rPr lang="en-US" sz="1600" b="1" i="1" u="none">
                <a:solidFill>
                  <a:srgbClr val="000000"/>
                </a:solidFill>
              </a:rPr>
              <a:t>x parallel to </a:t>
            </a:r>
            <a:r>
              <a:rPr lang="en-US" sz="1600" u="none">
                <a:solidFill>
                  <a:srgbClr val="000000"/>
                </a:solidFill>
              </a:rPr>
              <a:t>F[1,1] meeting the target line a unique point / number, </a:t>
            </a:r>
            <a:r>
              <a:rPr lang="en-US" sz="1600" i="1" u="none">
                <a:solidFill>
                  <a:srgbClr val="000000"/>
                </a:solidFill>
              </a:rPr>
              <a:t>x </a:t>
            </a:r>
            <a:r>
              <a:rPr lang="en-US" sz="1600" u="none">
                <a:solidFill>
                  <a:srgbClr val="000000"/>
                </a:solidFill>
              </a:rPr>
              <a:t>+ 1, which corresponds to the linear function</a:t>
            </a:r>
            <a:r>
              <a:rPr lang="en-US" sz="1600" u="none">
                <a:solidFill>
                  <a:srgbClr val="000000"/>
                </a:solidFill>
                <a:latin typeface="Arial" charset="0"/>
              </a:rPr>
              <a:t>’</a:t>
            </a:r>
            <a:r>
              <a:rPr lang="en-US" sz="1600" u="none">
                <a:solidFill>
                  <a:srgbClr val="000000"/>
                </a:solidFill>
              </a:rPr>
              <a:t>s value for the point/number, </a:t>
            </a:r>
            <a:r>
              <a:rPr lang="en-US" sz="1600" i="1" u="none">
                <a:solidFill>
                  <a:srgbClr val="000000"/>
                </a:solidFill>
              </a:rPr>
              <a:t>x</a:t>
            </a:r>
            <a:r>
              <a:rPr lang="en-US" sz="1600" u="none">
                <a:solidFill>
                  <a:srgbClr val="000000"/>
                </a:solidFill>
              </a:rPr>
              <a:t>.</a:t>
            </a:r>
          </a:p>
          <a:p>
            <a:pPr marL="781050" lvl="1" indent="-292100" defTabSz="414338">
              <a:lnSpc>
                <a:spcPct val="80000"/>
              </a:lnSpc>
              <a:spcBef>
                <a:spcPts val="450"/>
              </a:spcBef>
              <a:buClr>
                <a:srgbClr val="000000"/>
              </a:buClr>
              <a:buSzPct val="100000"/>
              <a:buFont typeface="Wingdings" pitchFamily="2"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u="none">
                <a:solidFill>
                  <a:srgbClr val="000000"/>
                </a:solidFill>
              </a:rPr>
              <a:t>The single arrow completely determines the function </a:t>
            </a:r>
            <a:r>
              <a:rPr lang="en-US" i="1" u="none">
                <a:solidFill>
                  <a:srgbClr val="000000"/>
                </a:solidFill>
              </a:rPr>
              <a:t> f</a:t>
            </a:r>
            <a:r>
              <a:rPr lang="en-US" u="none">
                <a:solidFill>
                  <a:srgbClr val="000000"/>
                </a:solidFill>
              </a:rPr>
              <a:t>.</a:t>
            </a:r>
          </a:p>
          <a:p>
            <a:pPr marL="1171575" lvl="2" indent="-257175" defTabSz="414338">
              <a:lnSpc>
                <a:spcPct val="80000"/>
              </a:lnSpc>
              <a:spcBef>
                <a:spcPts val="413"/>
              </a:spcBef>
              <a:buClr>
                <a:srgbClr val="000000"/>
              </a:buClr>
              <a:buSzPct val="100000"/>
              <a:buFont typeface="Symbol" pitchFamily="18"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b="1" u="none">
                <a:solidFill>
                  <a:srgbClr val="000000"/>
                </a:solidFill>
              </a:rPr>
              <a:t>given a point</a:t>
            </a:r>
            <a:r>
              <a:rPr lang="en-US" sz="1600" u="none">
                <a:solidFill>
                  <a:srgbClr val="000000"/>
                </a:solidFill>
              </a:rPr>
              <a:t> / number, </a:t>
            </a:r>
            <a:r>
              <a:rPr lang="en-US" sz="1600" i="1" u="none">
                <a:solidFill>
                  <a:srgbClr val="000000"/>
                </a:solidFill>
              </a:rPr>
              <a:t> x,</a:t>
            </a:r>
            <a:r>
              <a:rPr lang="en-US" sz="1600" u="none">
                <a:solidFill>
                  <a:srgbClr val="000000"/>
                </a:solidFill>
              </a:rPr>
              <a:t> on the source line, </a:t>
            </a:r>
          </a:p>
          <a:p>
            <a:pPr marL="1171575" lvl="2" indent="-257175" defTabSz="414338">
              <a:lnSpc>
                <a:spcPct val="80000"/>
              </a:lnSpc>
              <a:spcBef>
                <a:spcPts val="413"/>
              </a:spcBef>
              <a:buClr>
                <a:srgbClr val="000000"/>
              </a:buClr>
              <a:buSzPct val="100000"/>
              <a:buFont typeface="Symbol" pitchFamily="18"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u="none">
                <a:solidFill>
                  <a:srgbClr val="000000"/>
                </a:solidFill>
              </a:rPr>
              <a:t>there is a </a:t>
            </a:r>
            <a:r>
              <a:rPr lang="en-US" sz="1600" b="1" u="none">
                <a:solidFill>
                  <a:srgbClr val="000000"/>
                </a:solidFill>
              </a:rPr>
              <a:t>unique arrow </a:t>
            </a:r>
            <a:r>
              <a:rPr lang="en-US" sz="1600" u="none">
                <a:solidFill>
                  <a:srgbClr val="000000"/>
                </a:solidFill>
              </a:rPr>
              <a:t>through </a:t>
            </a:r>
            <a:r>
              <a:rPr lang="en-US" sz="1600" b="1" i="1" u="none">
                <a:solidFill>
                  <a:srgbClr val="000000"/>
                </a:solidFill>
              </a:rPr>
              <a:t>x parallel to </a:t>
            </a:r>
            <a:r>
              <a:rPr lang="en-US" sz="1600" u="none">
                <a:solidFill>
                  <a:srgbClr val="000000"/>
                </a:solidFill>
              </a:rPr>
              <a:t>F[1,1]</a:t>
            </a:r>
          </a:p>
          <a:p>
            <a:pPr marL="1171575" lvl="2" indent="-257175" defTabSz="414338">
              <a:lnSpc>
                <a:spcPct val="80000"/>
              </a:lnSpc>
              <a:spcBef>
                <a:spcPts val="413"/>
              </a:spcBef>
              <a:buClr>
                <a:srgbClr val="000000"/>
              </a:buClr>
              <a:buSzPct val="100000"/>
              <a:buFont typeface="Symbol" pitchFamily="18" charset="2"/>
              <a:buChar char=""/>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b="1" u="none">
                <a:solidFill>
                  <a:srgbClr val="000000"/>
                </a:solidFill>
              </a:rPr>
              <a:t>meeting</a:t>
            </a:r>
            <a:r>
              <a:rPr lang="en-US" sz="1600" u="none">
                <a:solidFill>
                  <a:srgbClr val="000000"/>
                </a:solidFill>
              </a:rPr>
              <a:t> the target line at </a:t>
            </a:r>
            <a:r>
              <a:rPr lang="en-US" sz="1600" b="1" u="none">
                <a:solidFill>
                  <a:srgbClr val="000000"/>
                </a:solidFill>
              </a:rPr>
              <a:t>a unique point</a:t>
            </a:r>
            <a:r>
              <a:rPr lang="en-US" sz="1600" u="none">
                <a:solidFill>
                  <a:srgbClr val="000000"/>
                </a:solidFill>
              </a:rPr>
              <a:t> / number, </a:t>
            </a:r>
            <a:r>
              <a:rPr lang="en-US" sz="1600" i="1" u="none">
                <a:solidFill>
                  <a:srgbClr val="000000"/>
                </a:solidFill>
              </a:rPr>
              <a:t>x </a:t>
            </a:r>
            <a:r>
              <a:rPr lang="en-US" sz="1600" u="none">
                <a:solidFill>
                  <a:srgbClr val="000000"/>
                </a:solidFill>
              </a:rPr>
              <a:t>+ 1, </a:t>
            </a:r>
          </a:p>
          <a:p>
            <a:pPr marL="390525" indent="-292100" defTabSz="414338">
              <a:lnSpc>
                <a:spcPct val="80000"/>
              </a:lnSpc>
              <a:spcBef>
                <a:spcPts val="413"/>
              </a:spcBef>
              <a:buSzPct val="100000"/>
              <a:tabLst>
                <a:tab pos="390525" algn="l"/>
                <a:tab pos="804863" algn="l"/>
                <a:tab pos="1219200" algn="l"/>
                <a:tab pos="1635125" algn="l"/>
                <a:tab pos="2049463" algn="l"/>
                <a:tab pos="2463800" algn="l"/>
                <a:tab pos="2878138" algn="l"/>
                <a:tab pos="3294063" algn="l"/>
                <a:tab pos="3708400" algn="l"/>
                <a:tab pos="4122738" algn="l"/>
                <a:tab pos="4537075" algn="l"/>
                <a:tab pos="4953000" algn="l"/>
                <a:tab pos="5367338" algn="l"/>
                <a:tab pos="5781675" algn="l"/>
                <a:tab pos="6196013" algn="l"/>
                <a:tab pos="6610350" algn="l"/>
                <a:tab pos="7026275" algn="l"/>
                <a:tab pos="7440613" algn="l"/>
                <a:tab pos="7854950" algn="l"/>
                <a:tab pos="8269288" algn="l"/>
                <a:tab pos="8685213" algn="l"/>
              </a:tabLst>
            </a:pPr>
            <a:r>
              <a:rPr lang="en-US" sz="1600" u="none">
                <a:solidFill>
                  <a:srgbClr val="000000"/>
                </a:solidFill>
              </a:rPr>
              <a:t>which corresponds to the linear function</a:t>
            </a:r>
            <a:r>
              <a:rPr lang="en-US" sz="1600" u="none">
                <a:solidFill>
                  <a:srgbClr val="000000"/>
                </a:solidFill>
                <a:latin typeface="Arial" charset="0"/>
              </a:rPr>
              <a:t>’</a:t>
            </a:r>
            <a:r>
              <a:rPr lang="en-US" sz="1600" u="none">
                <a:solidFill>
                  <a:srgbClr val="000000"/>
                </a:solidFill>
              </a:rPr>
              <a:t>s value for the point/number, </a:t>
            </a:r>
            <a:r>
              <a:rPr lang="en-US" sz="1600" i="1" u="none">
                <a:solidFill>
                  <a:srgbClr val="000000"/>
                </a:solidFill>
              </a:rPr>
              <a:t>x</a:t>
            </a:r>
            <a:r>
              <a:rPr lang="en-US" sz="1600" u="none">
                <a:solidFill>
                  <a:srgbClr val="000000"/>
                </a:solidFill>
              </a:rPr>
              <a:t>.</a:t>
            </a:r>
          </a:p>
        </p:txBody>
      </p:sp>
      <p:pic>
        <p:nvPicPr>
          <p:cNvPr id="86019" name="Picture 4"/>
          <p:cNvPicPr>
            <a:picLocks noChangeAspect="1" noChangeArrowheads="1"/>
          </p:cNvPicPr>
          <p:nvPr/>
        </p:nvPicPr>
        <p:blipFill>
          <a:blip r:embed="rId3"/>
          <a:srcRect/>
          <a:stretch>
            <a:fillRect/>
          </a:stretch>
        </p:blipFill>
        <p:spPr bwMode="auto">
          <a:xfrm>
            <a:off x="7342188" y="1631950"/>
            <a:ext cx="1801812" cy="4613275"/>
          </a:xfrm>
          <a:prstGeom prst="rect">
            <a:avLst/>
          </a:prstGeom>
          <a:noFill/>
          <a:ln w="9525">
            <a:noFill/>
            <a:round/>
            <a:headEnd/>
            <a:tailEnd/>
          </a:ln>
        </p:spPr>
      </p:pic>
      <p:cxnSp>
        <p:nvCxnSpPr>
          <p:cNvPr id="86020" name="AutoShape 5"/>
          <p:cNvCxnSpPr>
            <a:cxnSpLocks noChangeShapeType="1"/>
          </p:cNvCxnSpPr>
          <p:nvPr/>
        </p:nvCxnSpPr>
        <p:spPr bwMode="auto">
          <a:xfrm flipV="1">
            <a:off x="5886450" y="5438775"/>
            <a:ext cx="1449388" cy="709613"/>
          </a:xfrm>
          <a:prstGeom prst="straightConnector1">
            <a:avLst/>
          </a:prstGeom>
          <a:noFill/>
          <a:ln w="38160">
            <a:solidFill>
              <a:srgbClr val="FF0000"/>
            </a:solidFill>
            <a:miter lim="800000"/>
            <a:headEnd/>
            <a:tailEnd type="triangle" w="med" len="med"/>
          </a:ln>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ctrTitle"/>
          </p:nvPr>
        </p:nvSpPr>
        <p:spPr>
          <a:xfrm>
            <a:off x="609600" y="914400"/>
            <a:ext cx="7772400" cy="1470025"/>
          </a:xfrm>
        </p:spPr>
        <p:txBody>
          <a:bodyPr/>
          <a:lstStyle/>
          <a:p>
            <a:r>
              <a:rPr lang="en-US" sz="4800" smtClean="0">
                <a:latin typeface="Comic Sans MS" pitchFamily="66" charset="0"/>
              </a:rPr>
              <a:t>Mapping Figures and The Derivative</a:t>
            </a:r>
          </a:p>
        </p:txBody>
      </p:sp>
      <p:sp>
        <p:nvSpPr>
          <p:cNvPr id="88066" name="Rectangle 4"/>
          <p:cNvSpPr>
            <a:spLocks noGrp="1" noChangeArrowheads="1"/>
          </p:cNvSpPr>
          <p:nvPr>
            <p:ph type="subTitle" idx="1"/>
          </p:nvPr>
        </p:nvSpPr>
        <p:spPr>
          <a:xfrm>
            <a:off x="1371600" y="2819400"/>
            <a:ext cx="6400800" cy="1752600"/>
          </a:xfrm>
        </p:spPr>
        <p:txBody>
          <a:bodyPr/>
          <a:lstStyle/>
          <a:p>
            <a:pPr>
              <a:lnSpc>
                <a:spcPct val="80000"/>
              </a:lnSpc>
            </a:pPr>
            <a:r>
              <a:rPr lang="en-US" sz="4400" smtClean="0">
                <a:latin typeface="Comic Sans MS" pitchFamily="66" charset="0"/>
              </a:rPr>
              <a:t>Motivation and Balance Estimation and Local Linearity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a:xfrm>
            <a:off x="457200" y="274638"/>
            <a:ext cx="8229600" cy="914400"/>
          </a:xfrm>
        </p:spPr>
        <p:txBody>
          <a:bodyPr/>
          <a:lstStyle/>
          <a:p>
            <a:pPr eaLnBrk="1" hangingPunct="1"/>
            <a:r>
              <a:rPr lang="en-US" sz="4000" smtClean="0"/>
              <a:t> </a:t>
            </a:r>
            <a:r>
              <a:rPr lang="en-US" sz="4000" smtClean="0">
                <a:latin typeface="Comic Sans MS" pitchFamily="66" charset="0"/>
              </a:rPr>
              <a:t>Session I Calculus Mapping Figures</a:t>
            </a:r>
          </a:p>
        </p:txBody>
      </p:sp>
      <p:sp>
        <p:nvSpPr>
          <p:cNvPr id="19458" name="Rectangle 3"/>
          <p:cNvSpPr>
            <a:spLocks noGrp="1" noChangeArrowheads="1"/>
          </p:cNvSpPr>
          <p:nvPr>
            <p:ph type="body" idx="4294967295"/>
          </p:nvPr>
        </p:nvSpPr>
        <p:spPr/>
        <p:txBody>
          <a:bodyPr/>
          <a:lstStyle/>
          <a:p>
            <a:pPr eaLnBrk="1" hangingPunct="1">
              <a:buFontTx/>
              <a:buNone/>
            </a:pPr>
            <a:r>
              <a:rPr lang="en-US" smtClean="0">
                <a:latin typeface="Comic Sans MS" pitchFamily="66" charset="0"/>
              </a:rPr>
              <a:t>We begin our introduction to mapping figures by a consideration of linear functions :</a:t>
            </a:r>
            <a:r>
              <a:rPr lang="en-US" smtClean="0"/>
              <a:t>  </a:t>
            </a:r>
          </a:p>
          <a:p>
            <a:pPr algn="ctr" eaLnBrk="1" hangingPunct="1">
              <a:buFontTx/>
              <a:buNone/>
            </a:pPr>
            <a:r>
              <a:rPr lang="en-US" smtClean="0"/>
              <a:t>“ y = f (x) = mx +b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p:txBody>
          <a:bodyPr/>
          <a:lstStyle/>
          <a:p>
            <a:r>
              <a:rPr lang="en-US" sz="4000" smtClean="0"/>
              <a:t>The Sensible Calculus Program</a:t>
            </a:r>
            <a:br>
              <a:rPr lang="en-US" sz="4000" smtClean="0"/>
            </a:br>
            <a:r>
              <a:rPr lang="en-US" sz="4000" smtClean="0"/>
              <a:t>Introduction to the Derivative</a:t>
            </a:r>
          </a:p>
        </p:txBody>
      </p:sp>
      <p:sp>
        <p:nvSpPr>
          <p:cNvPr id="89090" name="Rectangle 3"/>
          <p:cNvSpPr>
            <a:spLocks noGrp="1" noChangeArrowheads="1"/>
          </p:cNvSpPr>
          <p:nvPr>
            <p:ph type="body" idx="1"/>
          </p:nvPr>
        </p:nvSpPr>
        <p:spPr/>
        <p:txBody>
          <a:bodyPr/>
          <a:lstStyle/>
          <a:p>
            <a:r>
              <a:rPr lang="en-US" smtClean="0"/>
              <a:t>Motivation for the derivative as a number, visual and numerical estimation with graphs and mapping figures.</a:t>
            </a:r>
          </a:p>
          <a:p>
            <a:r>
              <a:rPr lang="en-US" smtClean="0">
                <a:hlinkClick r:id="rId2" action="ppaction://hlinkfile"/>
              </a:rPr>
              <a:t>Ch 0 A Motivation: What is the calculus?</a:t>
            </a:r>
            <a:endParaRPr lang="en-US" smtClean="0"/>
          </a:p>
          <a:p>
            <a:r>
              <a:rPr lang="en-US" smtClean="0">
                <a:hlinkClick r:id="rId3" action="ppaction://hlinkfile"/>
              </a:rPr>
              <a:t>Ch 0 B Solving the Tangent Problem</a:t>
            </a:r>
            <a:endParaRPr lang="en-US" smtClean="0"/>
          </a:p>
          <a:p>
            <a:r>
              <a:rPr lang="en-US" smtClean="0">
                <a:hlinkClick r:id="rId4" action="ppaction://hlinkfile"/>
              </a:rPr>
              <a:t>Ch 1 A Tangent Line</a:t>
            </a:r>
            <a:endParaRPr lang="en-US" smtClean="0"/>
          </a:p>
          <a:p>
            <a:r>
              <a:rPr lang="en-US" smtClean="0">
                <a:hlinkClick r:id="rId5" action="ppaction://hlinkfile"/>
              </a:rPr>
              <a:t>Ch 1 B Velocity</a:t>
            </a:r>
            <a:endParaRPr lang="en-US" smtClean="0"/>
          </a:p>
          <a:p>
            <a:r>
              <a:rPr lang="en-US" smtClean="0">
                <a:hlinkClick r:id="rId6" action="ppaction://hlinkfile"/>
              </a:rPr>
              <a:t>Ch 1 D Derivative ( Four Steps)</a:t>
            </a:r>
            <a:endParaRPr lang="en-US"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p:txBody>
          <a:bodyPr/>
          <a:lstStyle/>
          <a:p>
            <a:pPr eaLnBrk="1" hangingPunct="1"/>
            <a:r>
              <a:rPr lang="en-US" smtClean="0">
                <a:latin typeface="Comic Sans MS" pitchFamily="66" charset="0"/>
              </a:rPr>
              <a:t>End of Session I</a:t>
            </a:r>
          </a:p>
        </p:txBody>
      </p:sp>
      <p:sp>
        <p:nvSpPr>
          <p:cNvPr id="90114" name="Rectangle 3"/>
          <p:cNvSpPr>
            <a:spLocks noGrp="1" noChangeArrowheads="1"/>
          </p:cNvSpPr>
          <p:nvPr>
            <p:ph type="body" idx="4294967295"/>
          </p:nvPr>
        </p:nvSpPr>
        <p:spPr/>
        <p:txBody>
          <a:bodyPr/>
          <a:lstStyle/>
          <a:p>
            <a:pPr eaLnBrk="1" hangingPunct="1"/>
            <a:r>
              <a:rPr lang="en-US" smtClean="0">
                <a:latin typeface="Comic Sans MS" pitchFamily="66" charset="0"/>
              </a:rPr>
              <a:t>Questions</a:t>
            </a:r>
          </a:p>
          <a:p>
            <a:pPr eaLnBrk="1" hangingPunct="1"/>
            <a:r>
              <a:rPr lang="en-US" smtClean="0">
                <a:latin typeface="Comic Sans MS" pitchFamily="66" charset="0"/>
              </a:rPr>
              <a:t>Break - food and thought </a:t>
            </a:r>
          </a:p>
          <a:p>
            <a:pPr eaLnBrk="1" hangingPunct="1"/>
            <a:r>
              <a:rPr lang="en-US" smtClean="0">
                <a:latin typeface="Comic Sans MS" pitchFamily="66" charset="0"/>
              </a:rPr>
              <a:t>Partner/group integration  task</a:t>
            </a:r>
          </a:p>
          <a:p>
            <a:pPr eaLnBrk="1" hangingPunct="1"/>
            <a:endParaRPr lang="en-US" smtClean="0">
              <a:latin typeface="Comic Sans MS" pitchFamily="66"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p:txBody>
          <a:bodyPr/>
          <a:lstStyle/>
          <a:p>
            <a:r>
              <a:rPr lang="en-US" sz="4000" smtClean="0"/>
              <a:t>Morning Break: Think about These Problems</a:t>
            </a:r>
          </a:p>
        </p:txBody>
      </p:sp>
      <p:sp>
        <p:nvSpPr>
          <p:cNvPr id="91138" name="Rectangle 3"/>
          <p:cNvSpPr>
            <a:spLocks noGrp="1" noChangeArrowheads="1"/>
          </p:cNvSpPr>
          <p:nvPr>
            <p:ph type="body" idx="1"/>
          </p:nvPr>
        </p:nvSpPr>
        <p:spPr/>
        <p:txBody>
          <a:bodyPr/>
          <a:lstStyle/>
          <a:p>
            <a:pPr>
              <a:lnSpc>
                <a:spcPct val="80000"/>
              </a:lnSpc>
              <a:buFontTx/>
              <a:buNone/>
            </a:pPr>
            <a:r>
              <a:rPr lang="en-US" sz="2000" b="1" smtClean="0">
                <a:latin typeface="Times New Roman" pitchFamily="18" charset="0"/>
              </a:rPr>
              <a:t>M.1  </a:t>
            </a:r>
            <a:r>
              <a:rPr lang="en-US" sz="2000" smtClean="0">
                <a:latin typeface="Times New Roman" pitchFamily="18" charset="0"/>
              </a:rPr>
              <a:t>Use a</a:t>
            </a:r>
            <a:r>
              <a:rPr lang="en-US" sz="2000" b="1" smtClean="0">
                <a:latin typeface="Times New Roman" pitchFamily="18" charset="0"/>
              </a:rPr>
              <a:t> mapping figure for the function </a:t>
            </a:r>
            <a:r>
              <a:rPr lang="en-US" sz="2000" b="1" i="1" smtClean="0">
                <a:latin typeface="Times New Roman" pitchFamily="18" charset="0"/>
              </a:rPr>
              <a:t>f </a:t>
            </a:r>
            <a:r>
              <a:rPr lang="en-US" sz="2000" b="1" smtClean="0">
                <a:latin typeface="Times New Roman" pitchFamily="18" charset="0"/>
              </a:rPr>
              <a:t>(</a:t>
            </a:r>
            <a:r>
              <a:rPr lang="en-US" sz="2000" b="1" i="1" smtClean="0">
                <a:latin typeface="Times New Roman" pitchFamily="18" charset="0"/>
              </a:rPr>
              <a:t>x</a:t>
            </a:r>
            <a:r>
              <a:rPr lang="en-US" sz="2000" b="1" smtClean="0">
                <a:latin typeface="Times New Roman" pitchFamily="18" charset="0"/>
              </a:rPr>
              <a:t>) = -3</a:t>
            </a:r>
            <a:r>
              <a:rPr lang="en-US" sz="2000" b="1" i="1" smtClean="0">
                <a:latin typeface="Times New Roman" pitchFamily="18" charset="0"/>
              </a:rPr>
              <a:t>x +</a:t>
            </a:r>
            <a:r>
              <a:rPr lang="en-US" sz="2000" b="1" smtClean="0">
                <a:latin typeface="Times New Roman" pitchFamily="18" charset="0"/>
              </a:rPr>
              <a:t> 2</a:t>
            </a:r>
            <a:r>
              <a:rPr lang="en-US" sz="2000" smtClean="0">
                <a:latin typeface="Times New Roman" pitchFamily="18" charset="0"/>
              </a:rPr>
              <a:t> </a:t>
            </a:r>
            <a:r>
              <a:rPr lang="en-US" sz="2000" b="1" smtClean="0">
                <a:latin typeface="Times New Roman" pitchFamily="18" charset="0"/>
              </a:rPr>
              <a:t>to illustrate that </a:t>
            </a:r>
            <a:br>
              <a:rPr lang="en-US" sz="2000" b="1" smtClean="0">
                <a:latin typeface="Times New Roman" pitchFamily="18" charset="0"/>
              </a:rPr>
            </a:br>
            <a:r>
              <a:rPr lang="en-US" sz="2000" b="1" smtClean="0">
                <a:latin typeface="Times New Roman" pitchFamily="18" charset="0"/>
              </a:rPr>
              <a:t> 				</a:t>
            </a:r>
            <a:r>
              <a:rPr lang="en-US" sz="2000" b="1" i="1" smtClean="0">
                <a:latin typeface="Times New Roman" pitchFamily="18" charset="0"/>
              </a:rPr>
              <a:t>f </a:t>
            </a:r>
            <a:r>
              <a:rPr lang="en-US" sz="2000" b="1" smtClean="0">
                <a:sym typeface="Symbol" pitchFamily="18" charset="2"/>
              </a:rPr>
              <a:t></a:t>
            </a:r>
            <a:r>
              <a:rPr lang="en-US" sz="2000" b="1" smtClean="0">
                <a:latin typeface="Times New Roman" pitchFamily="18" charset="0"/>
              </a:rPr>
              <a:t>(1) = -3</a:t>
            </a:r>
            <a:r>
              <a:rPr lang="en-US" sz="2000" smtClean="0">
                <a:latin typeface="Times New Roman" pitchFamily="18" charset="0"/>
              </a:rPr>
              <a:t>.  </a:t>
            </a:r>
            <a:br>
              <a:rPr lang="en-US" sz="2000" smtClean="0">
                <a:latin typeface="Times New Roman" pitchFamily="18" charset="0"/>
              </a:rPr>
            </a:br>
            <a:endParaRPr lang="en-US" sz="2000" smtClean="0">
              <a:latin typeface="Times New Roman" pitchFamily="18" charset="0"/>
            </a:endParaRPr>
          </a:p>
          <a:p>
            <a:pPr>
              <a:lnSpc>
                <a:spcPct val="80000"/>
              </a:lnSpc>
              <a:buFontTx/>
              <a:buNone/>
            </a:pPr>
            <a:r>
              <a:rPr lang="en-US" sz="2000" smtClean="0">
                <a:latin typeface="Times New Roman" pitchFamily="18" charset="0"/>
              </a:rPr>
              <a:t>Sketch a mapping figure that illustrates the work to show that </a:t>
            </a:r>
            <a:r>
              <a:rPr lang="en-US" sz="2000" b="1" smtClean="0">
                <a:latin typeface="Times New Roman" pitchFamily="18" charset="0"/>
              </a:rPr>
              <a:t>the linear function </a:t>
            </a:r>
            <a:r>
              <a:rPr lang="en-US" sz="2000" b="1" i="1" smtClean="0">
                <a:latin typeface="Times New Roman" pitchFamily="18" charset="0"/>
              </a:rPr>
              <a:t>f </a:t>
            </a:r>
            <a:r>
              <a:rPr lang="en-US" sz="2000" b="1" smtClean="0">
                <a:latin typeface="Times New Roman" pitchFamily="18" charset="0"/>
              </a:rPr>
              <a:t>(</a:t>
            </a:r>
            <a:r>
              <a:rPr lang="en-US" sz="2000" b="1" i="1" smtClean="0">
                <a:latin typeface="Times New Roman" pitchFamily="18" charset="0"/>
              </a:rPr>
              <a:t>x</a:t>
            </a:r>
            <a:r>
              <a:rPr lang="en-US" sz="2000" b="1" smtClean="0">
                <a:latin typeface="Times New Roman" pitchFamily="18" charset="0"/>
              </a:rPr>
              <a:t>) = m</a:t>
            </a:r>
            <a:r>
              <a:rPr lang="en-US" sz="2000" b="1" i="1" smtClean="0">
                <a:latin typeface="Times New Roman" pitchFamily="18" charset="0"/>
              </a:rPr>
              <a:t>x +</a:t>
            </a:r>
            <a:r>
              <a:rPr lang="en-US" sz="2000" b="1" smtClean="0">
                <a:latin typeface="Times New Roman" pitchFamily="18" charset="0"/>
              </a:rPr>
              <a:t> b</a:t>
            </a:r>
            <a:r>
              <a:rPr lang="en-US" sz="2000" smtClean="0">
                <a:latin typeface="Times New Roman" pitchFamily="18" charset="0"/>
              </a:rPr>
              <a:t> has</a:t>
            </a:r>
            <a:r>
              <a:rPr lang="en-US" sz="2000" b="1" smtClean="0">
                <a:latin typeface="Times New Roman" pitchFamily="18" charset="0"/>
              </a:rPr>
              <a:t> </a:t>
            </a:r>
            <a:r>
              <a:rPr lang="en-US" sz="2000" b="1" i="1" smtClean="0">
                <a:latin typeface="Times New Roman" pitchFamily="18" charset="0"/>
              </a:rPr>
              <a:t>f </a:t>
            </a:r>
            <a:r>
              <a:rPr lang="en-US" sz="2000" b="1" smtClean="0">
                <a:sym typeface="Symbol" pitchFamily="18" charset="2"/>
              </a:rPr>
              <a:t></a:t>
            </a:r>
            <a:r>
              <a:rPr lang="en-US" sz="2000" b="1" i="1" smtClean="0">
                <a:latin typeface="Times New Roman" pitchFamily="18" charset="0"/>
              </a:rPr>
              <a:t>(a)</a:t>
            </a:r>
            <a:r>
              <a:rPr lang="en-US" sz="2000" b="1" smtClean="0">
                <a:latin typeface="Times New Roman" pitchFamily="18" charset="0"/>
              </a:rPr>
              <a:t> = m. Discuss how different values of m impact your figure.</a:t>
            </a:r>
          </a:p>
          <a:p>
            <a:pPr>
              <a:lnSpc>
                <a:spcPct val="80000"/>
              </a:lnSpc>
            </a:pPr>
            <a:endParaRPr lang="en-US" sz="2000" b="1" smtClean="0">
              <a:latin typeface="Times New Roman" pitchFamily="18" charset="0"/>
            </a:endParaRPr>
          </a:p>
          <a:p>
            <a:pPr>
              <a:lnSpc>
                <a:spcPct val="80000"/>
              </a:lnSpc>
              <a:buFontTx/>
              <a:buNone/>
            </a:pPr>
            <a:r>
              <a:rPr lang="en-US" sz="2000" b="1" smtClean="0">
                <a:latin typeface="Times New Roman" pitchFamily="18" charset="0"/>
              </a:rPr>
              <a:t>M.2  </a:t>
            </a:r>
            <a:r>
              <a:rPr lang="en-US" sz="2000" smtClean="0">
                <a:latin typeface="Times New Roman" pitchFamily="18" charset="0"/>
              </a:rPr>
              <a:t>Use a</a:t>
            </a:r>
            <a:r>
              <a:rPr lang="en-US" sz="2000" b="1" smtClean="0">
                <a:latin typeface="Times New Roman" pitchFamily="18" charset="0"/>
              </a:rPr>
              <a:t> mapping figure for the function </a:t>
            </a:r>
            <a:r>
              <a:rPr lang="en-US" sz="2000" b="1" i="1" smtClean="0">
                <a:latin typeface="Times New Roman" pitchFamily="18" charset="0"/>
              </a:rPr>
              <a:t>f </a:t>
            </a:r>
            <a:r>
              <a:rPr lang="en-US" sz="2000" b="1" smtClean="0">
                <a:latin typeface="Times New Roman" pitchFamily="18" charset="0"/>
              </a:rPr>
              <a:t>(</a:t>
            </a:r>
            <a:r>
              <a:rPr lang="en-US" sz="2000" b="1" i="1" smtClean="0">
                <a:latin typeface="Times New Roman" pitchFamily="18" charset="0"/>
              </a:rPr>
              <a:t>x</a:t>
            </a:r>
            <a:r>
              <a:rPr lang="en-US" sz="2000" b="1" smtClean="0">
                <a:latin typeface="Times New Roman" pitchFamily="18" charset="0"/>
              </a:rPr>
              <a:t>) = </a:t>
            </a:r>
            <a:r>
              <a:rPr lang="en-US" sz="2000" b="1" i="1" smtClean="0">
                <a:latin typeface="Times New Roman" pitchFamily="18" charset="0"/>
              </a:rPr>
              <a:t>x</a:t>
            </a:r>
            <a:r>
              <a:rPr lang="en-US" sz="2000" b="1" baseline="30000" smtClean="0">
                <a:latin typeface="Times New Roman" pitchFamily="18" charset="0"/>
              </a:rPr>
              <a:t>2 </a:t>
            </a:r>
            <a:r>
              <a:rPr lang="en-US" sz="2000" b="1" smtClean="0">
                <a:latin typeface="Times New Roman" pitchFamily="18" charset="0"/>
              </a:rPr>
              <a:t>to illustrate that </a:t>
            </a:r>
          </a:p>
          <a:p>
            <a:pPr>
              <a:lnSpc>
                <a:spcPct val="80000"/>
              </a:lnSpc>
              <a:buFontTx/>
              <a:buNone/>
            </a:pPr>
            <a:r>
              <a:rPr lang="en-US" sz="2000" b="1" i="1" smtClean="0">
                <a:latin typeface="Times New Roman" pitchFamily="18" charset="0"/>
              </a:rPr>
              <a:t>					f </a:t>
            </a:r>
            <a:r>
              <a:rPr lang="en-US" sz="2000" b="1" smtClean="0">
                <a:sym typeface="Symbol" pitchFamily="18" charset="2"/>
              </a:rPr>
              <a:t></a:t>
            </a:r>
            <a:r>
              <a:rPr lang="en-US" sz="2000" b="1" smtClean="0">
                <a:latin typeface="Times New Roman" pitchFamily="18" charset="0"/>
              </a:rPr>
              <a:t>(3) = 6</a:t>
            </a:r>
            <a:r>
              <a:rPr lang="en-US" sz="2000" smtClean="0">
                <a:latin typeface="Times New Roman" pitchFamily="18" charset="0"/>
              </a:rPr>
              <a:t>.  </a:t>
            </a:r>
            <a:br>
              <a:rPr lang="en-US" sz="2000" smtClean="0">
                <a:latin typeface="Times New Roman" pitchFamily="18" charset="0"/>
              </a:rPr>
            </a:br>
            <a:r>
              <a:rPr lang="en-US" sz="2000" smtClean="0">
                <a:latin typeface="Times New Roman" pitchFamily="18" charset="0"/>
              </a:rPr>
              <a:t>Sketch a mapping figure that illustrates the work to show that </a:t>
            </a:r>
            <a:r>
              <a:rPr lang="en-US" sz="2000" b="1" baseline="30000" smtClean="0">
                <a:latin typeface="Times New Roman" pitchFamily="18" charset="0"/>
              </a:rPr>
              <a:t> </a:t>
            </a:r>
            <a:r>
              <a:rPr lang="en-US" sz="2000" b="1" i="1" smtClean="0">
                <a:latin typeface="Times New Roman" pitchFamily="18" charset="0"/>
              </a:rPr>
              <a:t>f </a:t>
            </a:r>
            <a:r>
              <a:rPr lang="en-US" sz="2000" b="1" smtClean="0">
                <a:sym typeface="Symbol" pitchFamily="18" charset="2"/>
              </a:rPr>
              <a:t></a:t>
            </a:r>
            <a:r>
              <a:rPr lang="en-US" sz="2000" b="1" i="1" smtClean="0">
                <a:latin typeface="Times New Roman" pitchFamily="18" charset="0"/>
              </a:rPr>
              <a:t>(a)</a:t>
            </a:r>
            <a:r>
              <a:rPr lang="en-US" sz="2000" b="1" smtClean="0">
                <a:latin typeface="Times New Roman" pitchFamily="18" charset="0"/>
              </a:rPr>
              <a:t> = 2</a:t>
            </a:r>
            <a:r>
              <a:rPr lang="en-US" sz="2000" b="1" i="1" smtClean="0">
                <a:latin typeface="Times New Roman" pitchFamily="18" charset="0"/>
              </a:rPr>
              <a:t>a</a:t>
            </a:r>
            <a:r>
              <a:rPr lang="en-US" sz="2000" b="1" smtClean="0">
                <a:latin typeface="Times New Roman" pitchFamily="18" charset="0"/>
              </a:rPr>
              <a:t>. </a:t>
            </a:r>
          </a:p>
          <a:p>
            <a:pPr>
              <a:lnSpc>
                <a:spcPct val="80000"/>
              </a:lnSpc>
              <a:buFontTx/>
              <a:buNone/>
            </a:pPr>
            <a:endParaRPr lang="en-US" sz="2000" b="1" smtClean="0">
              <a:latin typeface="Times New Roman" pitchFamily="18" charset="0"/>
            </a:endParaRPr>
          </a:p>
          <a:p>
            <a:pPr>
              <a:lnSpc>
                <a:spcPct val="80000"/>
              </a:lnSpc>
              <a:buFontTx/>
              <a:buNone/>
            </a:pPr>
            <a:r>
              <a:rPr lang="en-US" sz="2000" b="1" smtClean="0">
                <a:latin typeface="Times New Roman" pitchFamily="18" charset="0"/>
              </a:rPr>
              <a:t>M.3</a:t>
            </a:r>
            <a:r>
              <a:rPr lang="en-US" sz="2000" smtClean="0">
                <a:latin typeface="Times New Roman" pitchFamily="18" charset="0"/>
              </a:rPr>
              <a:t> </a:t>
            </a:r>
            <a:r>
              <a:rPr lang="en-US" sz="2000" b="1" smtClean="0">
                <a:latin typeface="Times New Roman" pitchFamily="18" charset="0"/>
              </a:rPr>
              <a:t>  </a:t>
            </a:r>
            <a:r>
              <a:rPr lang="en-US" sz="2000" smtClean="0">
                <a:latin typeface="Times New Roman" pitchFamily="18" charset="0"/>
              </a:rPr>
              <a:t>Use a</a:t>
            </a:r>
            <a:r>
              <a:rPr lang="en-US" sz="2000" b="1" smtClean="0">
                <a:latin typeface="Times New Roman" pitchFamily="18" charset="0"/>
              </a:rPr>
              <a:t> mapping figure for the function </a:t>
            </a:r>
            <a:r>
              <a:rPr lang="en-US" sz="2000" b="1" i="1" smtClean="0">
                <a:latin typeface="Times New Roman" pitchFamily="18" charset="0"/>
              </a:rPr>
              <a:t>f </a:t>
            </a:r>
            <a:r>
              <a:rPr lang="en-US" sz="2000" b="1" smtClean="0">
                <a:latin typeface="Times New Roman" pitchFamily="18" charset="0"/>
              </a:rPr>
              <a:t>(</a:t>
            </a:r>
            <a:r>
              <a:rPr lang="en-US" sz="2000" b="1" i="1" smtClean="0">
                <a:latin typeface="Times New Roman" pitchFamily="18" charset="0"/>
              </a:rPr>
              <a:t>x</a:t>
            </a:r>
            <a:r>
              <a:rPr lang="en-US" sz="2000" b="1" smtClean="0">
                <a:latin typeface="Times New Roman" pitchFamily="18" charset="0"/>
              </a:rPr>
              <a:t>) = 1/ </a:t>
            </a:r>
            <a:r>
              <a:rPr lang="en-US" sz="2000" b="1" i="1" smtClean="0">
                <a:latin typeface="Times New Roman" pitchFamily="18" charset="0"/>
              </a:rPr>
              <a:t>x</a:t>
            </a:r>
            <a:r>
              <a:rPr lang="en-US" sz="2000" b="1" smtClean="0">
                <a:latin typeface="Times New Roman" pitchFamily="18" charset="0"/>
              </a:rPr>
              <a:t>  to  illustrate that </a:t>
            </a:r>
          </a:p>
          <a:p>
            <a:pPr>
              <a:lnSpc>
                <a:spcPct val="80000"/>
              </a:lnSpc>
              <a:buFontTx/>
              <a:buNone/>
            </a:pPr>
            <a:r>
              <a:rPr lang="en-US" sz="2000" b="1" i="1" smtClean="0">
                <a:latin typeface="Times New Roman" pitchFamily="18" charset="0"/>
              </a:rPr>
              <a:t>					f </a:t>
            </a:r>
            <a:r>
              <a:rPr lang="en-US" sz="2000" b="1" smtClean="0">
                <a:sym typeface="Symbol" pitchFamily="18" charset="2"/>
              </a:rPr>
              <a:t></a:t>
            </a:r>
            <a:r>
              <a:rPr lang="en-US" sz="2000" b="1" smtClean="0">
                <a:latin typeface="Times New Roman" pitchFamily="18" charset="0"/>
              </a:rPr>
              <a:t>(2) = -1/4</a:t>
            </a:r>
            <a:r>
              <a:rPr lang="en-US" sz="2000" smtClean="0">
                <a:latin typeface="Times New Roman" pitchFamily="18" charset="0"/>
              </a:rPr>
              <a:t>.  </a:t>
            </a:r>
            <a:br>
              <a:rPr lang="en-US" sz="2000" smtClean="0">
                <a:latin typeface="Times New Roman" pitchFamily="18" charset="0"/>
              </a:rPr>
            </a:br>
            <a:r>
              <a:rPr lang="en-US" sz="2000" smtClean="0">
                <a:latin typeface="Times New Roman" pitchFamily="18" charset="0"/>
              </a:rPr>
              <a:t>Sketch a mapping figure that illustrates the work to show that</a:t>
            </a:r>
            <a:r>
              <a:rPr lang="en-US" sz="2000" b="1" smtClean="0">
                <a:latin typeface="Times New Roman" pitchFamily="18" charset="0"/>
              </a:rPr>
              <a:t> </a:t>
            </a:r>
            <a:r>
              <a:rPr lang="en-US" sz="2000" b="1" i="1" smtClean="0">
                <a:latin typeface="Times New Roman" pitchFamily="18" charset="0"/>
              </a:rPr>
              <a:t>f </a:t>
            </a:r>
            <a:r>
              <a:rPr lang="en-US" sz="2000" b="1" smtClean="0">
                <a:sym typeface="Symbol" pitchFamily="18" charset="2"/>
              </a:rPr>
              <a:t></a:t>
            </a:r>
            <a:r>
              <a:rPr lang="en-US" sz="2000" b="1" i="1" smtClean="0">
                <a:latin typeface="Times New Roman" pitchFamily="18" charset="0"/>
              </a:rPr>
              <a:t>(a)</a:t>
            </a:r>
            <a:r>
              <a:rPr lang="en-US" sz="2000" b="1" smtClean="0">
                <a:latin typeface="Times New Roman" pitchFamily="18" charset="0"/>
              </a:rPr>
              <a:t> = -1/</a:t>
            </a:r>
            <a:r>
              <a:rPr lang="en-US" sz="2000" b="1" i="1" smtClean="0">
                <a:latin typeface="Times New Roman" pitchFamily="18" charset="0"/>
              </a:rPr>
              <a:t>a</a:t>
            </a:r>
            <a:r>
              <a:rPr lang="en-US" sz="2000" b="1" i="1" baseline="30000" smtClean="0">
                <a:latin typeface="Times New Roman" pitchFamily="18" charset="0"/>
              </a:rPr>
              <a:t>2</a:t>
            </a:r>
            <a:r>
              <a:rPr lang="en-US" sz="2000" b="1" smtClean="0">
                <a:latin typeface="Times New Roman" pitchFamily="18" charset="0"/>
              </a:rPr>
              <a:t>. 				</a:t>
            </a:r>
            <a:endParaRPr lang="en-US" sz="2000" smtClean="0">
              <a:latin typeface="Times New Roman" pitchFamily="18" charset="0"/>
            </a:endParaRPr>
          </a:p>
          <a:p>
            <a:pPr>
              <a:lnSpc>
                <a:spcPct val="80000"/>
              </a:lnSpc>
              <a:buFontTx/>
              <a:buNone/>
            </a:pPr>
            <a:endParaRPr lang="en-US" sz="2000" b="1" smtClean="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381000" y="274638"/>
            <a:ext cx="8305800" cy="2011362"/>
          </a:xfrm>
        </p:spPr>
        <p:txBody>
          <a:bodyPr/>
          <a:lstStyle/>
          <a:p>
            <a:pPr eaLnBrk="1" hangingPunct="1"/>
            <a:r>
              <a:rPr lang="en-US" sz="4000" smtClean="0">
                <a:latin typeface="Comic Sans MS" pitchFamily="66" charset="0"/>
              </a:rPr>
              <a:t>Session II Differential Equations, Approximation and The Fundamental Theorem of Calculus</a:t>
            </a:r>
          </a:p>
        </p:txBody>
      </p:sp>
      <p:sp>
        <p:nvSpPr>
          <p:cNvPr id="92162" name="Rectangle 3"/>
          <p:cNvSpPr>
            <a:spLocks noGrp="1" noChangeArrowheads="1"/>
          </p:cNvSpPr>
          <p:nvPr>
            <p:ph type="body" idx="4294967295"/>
          </p:nvPr>
        </p:nvSpPr>
        <p:spPr>
          <a:xfrm>
            <a:off x="457200" y="3048000"/>
            <a:ext cx="8229600" cy="3535363"/>
          </a:xfrm>
        </p:spPr>
        <p:txBody>
          <a:bodyPr/>
          <a:lstStyle/>
          <a:p>
            <a:pPr eaLnBrk="1" hangingPunct="1">
              <a:buFontTx/>
              <a:buNone/>
            </a:pPr>
            <a:r>
              <a:rPr lang="en-US" smtClean="0">
                <a:latin typeface="Comic Sans MS" pitchFamily="66" charset="0"/>
              </a:rPr>
              <a:t>We continue our introduction to A Sensible Calculus by a consideration of the </a:t>
            </a:r>
            <a:r>
              <a:rPr lang="en-US" b="1" smtClean="0">
                <a:latin typeface="Comic Sans MS" pitchFamily="66" charset="0"/>
              </a:rPr>
              <a:t>FT of Calculus from a sensible view of DE’s  and estimations using Euler’s Method interpreted in as variety of contexts.</a:t>
            </a:r>
            <a:endParaRPr 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r>
              <a:rPr lang="en-US" sz="4000" smtClean="0"/>
              <a:t>The Sensible Calculus Program</a:t>
            </a:r>
            <a:br>
              <a:rPr lang="en-US" sz="4000" smtClean="0"/>
            </a:br>
            <a:r>
              <a:rPr lang="en-US" sz="4000" smtClean="0"/>
              <a:t> </a:t>
            </a:r>
            <a:r>
              <a:rPr lang="en-US" sz="2800" smtClean="0">
                <a:latin typeface="Comic Sans MS" pitchFamily="66" charset="0"/>
              </a:rPr>
              <a:t>The </a:t>
            </a:r>
            <a:r>
              <a:rPr lang="en-US" sz="2800" b="1" smtClean="0">
                <a:latin typeface="Comic Sans MS" pitchFamily="66" charset="0"/>
              </a:rPr>
              <a:t>FT of Calculus, DE’s, and Euler’s Method</a:t>
            </a:r>
          </a:p>
        </p:txBody>
      </p:sp>
      <p:sp>
        <p:nvSpPr>
          <p:cNvPr id="93186" name="Rectangle 3"/>
          <p:cNvSpPr>
            <a:spLocks noGrp="1" noChangeArrowheads="1"/>
          </p:cNvSpPr>
          <p:nvPr>
            <p:ph type="body" idx="1"/>
          </p:nvPr>
        </p:nvSpPr>
        <p:spPr/>
        <p:txBody>
          <a:bodyPr/>
          <a:lstStyle/>
          <a:p>
            <a:r>
              <a:rPr lang="en-US" sz="2400" smtClean="0"/>
              <a:t>Motivation for the FT of C from estimating a solution to an Initial Value Problem, visual and numerical estimation with graphs and mapping figures. Sensible and balanced interpretation the FT of C and integrals.</a:t>
            </a:r>
          </a:p>
          <a:p>
            <a:r>
              <a:rPr lang="en-US" sz="2400" b="1" smtClean="0"/>
              <a:t>Ch </a:t>
            </a:r>
            <a:r>
              <a:rPr lang="en-US" sz="2400" b="1" smtClean="0">
                <a:hlinkClick r:id="rId2" action="ppaction://hlinkfile"/>
              </a:rPr>
              <a:t>III.A.1. THE DIFFERENTIAL</a:t>
            </a:r>
            <a:endParaRPr lang="en-US" sz="2400" b="1" smtClean="0"/>
          </a:p>
          <a:p>
            <a:r>
              <a:rPr lang="en-US" sz="2400" b="1" smtClean="0"/>
              <a:t>Comment on the Mean Value Theorem, Implicit Differentiation, Related Rate, and “graphing” Applications being connected to DE’s</a:t>
            </a:r>
          </a:p>
          <a:p>
            <a:r>
              <a:rPr lang="en-US" sz="2400" b="1" smtClean="0">
                <a:hlinkClick r:id="rId3"/>
              </a:rPr>
              <a:t>Ch IV Differential Equations from an Elementary Viewpoint</a:t>
            </a:r>
            <a:r>
              <a:rPr lang="en-US" sz="2400" smtClean="0">
                <a:hlinkClick r:id="rId3"/>
              </a:rPr>
              <a:t> </a:t>
            </a:r>
            <a:endParaRPr lang="en-US" sz="2400" smtClean="0"/>
          </a:p>
          <a:p>
            <a:r>
              <a:rPr lang="en-US" sz="2400" smtClean="0">
                <a:hlinkClick r:id="rId4"/>
              </a:rPr>
              <a:t>V.A</a:t>
            </a:r>
            <a:r>
              <a:rPr lang="en-US" sz="2400" smtClean="0"/>
              <a:t> The Definite Integral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Conversion </a:t>
            </a:r>
            <a:r>
              <a:rPr lang="en-US" smtClean="0">
                <a:sym typeface="Wingdings" pitchFamily="2" charset="2"/>
              </a:rPr>
              <a:t></a:t>
            </a:r>
            <a:endParaRPr lang="en-US" smtClean="0"/>
          </a:p>
        </p:txBody>
      </p:sp>
      <p:sp>
        <p:nvSpPr>
          <p:cNvPr id="109571" name="Rectangle 3"/>
          <p:cNvSpPr>
            <a:spLocks noGrp="1" noChangeArrowheads="1"/>
          </p:cNvSpPr>
          <p:nvPr>
            <p:ph type="body" idx="1"/>
          </p:nvPr>
        </p:nvSpPr>
        <p:spPr/>
        <p:txBody>
          <a:bodyPr/>
          <a:lstStyle/>
          <a:p>
            <a:r>
              <a:rPr lang="en-US" smtClean="0"/>
              <a:t>Discuss how to convert the following exercises to visualize the motivating problem with mapping figures. </a:t>
            </a:r>
            <a:br>
              <a:rPr lang="en-US" smtClean="0"/>
            </a:br>
            <a:r>
              <a:rPr lang="en-US" smtClean="0"/>
              <a:t>Discussion: What are the advantages? Disadvantages?</a:t>
            </a:r>
          </a:p>
          <a:p>
            <a:r>
              <a:rPr lang="en-US" smtClean="0"/>
              <a:t>Introduction to Integration - The Exercise Bicycle Problem:   </a:t>
            </a:r>
            <a:r>
              <a:rPr lang="en-US" smtClean="0">
                <a:hlinkClick r:id="rId2"/>
              </a:rPr>
              <a:t>Part 1</a:t>
            </a:r>
            <a:r>
              <a:rPr lang="en-US" smtClean="0"/>
              <a:t>     </a:t>
            </a:r>
            <a:r>
              <a:rPr lang="en-US" smtClean="0">
                <a:hlinkClick r:id="rId3"/>
              </a:rPr>
              <a:t>Part 2</a:t>
            </a:r>
            <a:r>
              <a:rPr lang="en-US" smtClean="0"/>
              <a:t> </a:t>
            </a:r>
            <a:br>
              <a:rPr lang="en-US" smtClean="0"/>
            </a:br>
            <a:r>
              <a:rPr lang="en-US" smtClean="0"/>
              <a:t>by </a:t>
            </a:r>
            <a:r>
              <a:rPr lang="en-US" smtClean="0">
                <a:hlinkClick r:id="rId4"/>
              </a:rPr>
              <a:t>Marc Renault</a:t>
            </a:r>
            <a:r>
              <a:rPr lang="en-US" smtClean="0"/>
              <a:t>, Shippensburg University.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p:txBody>
          <a:bodyPr/>
          <a:lstStyle/>
          <a:p>
            <a:pPr eaLnBrk="1" hangingPunct="1"/>
            <a:r>
              <a:rPr lang="en-US" smtClean="0"/>
              <a:t>End of Session II</a:t>
            </a:r>
          </a:p>
        </p:txBody>
      </p:sp>
      <p:sp>
        <p:nvSpPr>
          <p:cNvPr id="94210" name="Rectangle 3"/>
          <p:cNvSpPr>
            <a:spLocks noGrp="1" noChangeArrowheads="1"/>
          </p:cNvSpPr>
          <p:nvPr>
            <p:ph type="body" idx="4294967295"/>
          </p:nvPr>
        </p:nvSpPr>
        <p:spPr/>
        <p:txBody>
          <a:bodyPr/>
          <a:lstStyle/>
          <a:p>
            <a:pPr eaLnBrk="1" hangingPunct="1"/>
            <a:r>
              <a:rPr lang="en-US" smtClean="0"/>
              <a:t>Questions</a:t>
            </a:r>
          </a:p>
          <a:p>
            <a:pPr eaLnBrk="1" hangingPunct="1"/>
            <a:r>
              <a:rPr lang="en-US" smtClean="0"/>
              <a:t>Lunch Break - food and thought </a:t>
            </a:r>
          </a:p>
          <a:p>
            <a:pPr eaLnBrk="1" hangingPunct="1"/>
            <a:r>
              <a:rPr lang="en-US" smtClean="0"/>
              <a:t>Partner/group integration  task</a:t>
            </a:r>
          </a:p>
          <a:p>
            <a:pPr eaLnBrk="1" hangingPunct="1"/>
            <a:endParaRPr 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457200" y="274638"/>
            <a:ext cx="8229600" cy="792162"/>
          </a:xfrm>
        </p:spPr>
        <p:txBody>
          <a:bodyPr/>
          <a:lstStyle/>
          <a:p>
            <a:r>
              <a:rPr lang="en-US" sz="3200" smtClean="0"/>
              <a:t>Lunch Break: Think about These Problems</a:t>
            </a:r>
          </a:p>
        </p:txBody>
      </p:sp>
      <p:sp>
        <p:nvSpPr>
          <p:cNvPr id="95234" name="Rectangle 3"/>
          <p:cNvSpPr>
            <a:spLocks noGrp="1" noChangeArrowheads="1"/>
          </p:cNvSpPr>
          <p:nvPr>
            <p:ph type="body" idx="1"/>
          </p:nvPr>
        </p:nvSpPr>
        <p:spPr>
          <a:xfrm>
            <a:off x="381000" y="1066800"/>
            <a:ext cx="8229600" cy="5791200"/>
          </a:xfrm>
        </p:spPr>
        <p:txBody>
          <a:bodyPr/>
          <a:lstStyle/>
          <a:p>
            <a:pPr marL="381000" indent="-381000">
              <a:lnSpc>
                <a:spcPct val="80000"/>
              </a:lnSpc>
              <a:buFontTx/>
              <a:buNone/>
            </a:pPr>
            <a:r>
              <a:rPr lang="en-US" sz="1700" smtClean="0">
                <a:latin typeface="Times New Roman" pitchFamily="18" charset="0"/>
              </a:rPr>
              <a:t>L.1 </a:t>
            </a:r>
            <a:r>
              <a:rPr lang="en-US" sz="1700" b="1" smtClean="0">
                <a:latin typeface="Times New Roman" pitchFamily="18" charset="0"/>
              </a:rPr>
              <a:t> </a:t>
            </a:r>
            <a:r>
              <a:rPr lang="en-US" sz="1700" b="1" smtClean="0"/>
              <a:t>Assume </a:t>
            </a:r>
            <a:r>
              <a:rPr lang="en-US" sz="1700" b="1" i="1" smtClean="0"/>
              <a:t>y</a:t>
            </a:r>
            <a:r>
              <a:rPr lang="en-US" sz="1700" b="1" smtClean="0"/>
              <a:t> is a solution to the differential equation </a:t>
            </a:r>
          </a:p>
          <a:p>
            <a:pPr marL="381000" indent="-381000">
              <a:lnSpc>
                <a:spcPct val="80000"/>
              </a:lnSpc>
              <a:buFontTx/>
              <a:buNone/>
            </a:pPr>
            <a:r>
              <a:rPr lang="en-US" sz="1700" b="1" smtClean="0"/>
              <a:t>				d</a:t>
            </a:r>
            <a:r>
              <a:rPr lang="en-US" sz="1700" b="1" i="1" smtClean="0"/>
              <a:t>y</a:t>
            </a:r>
            <a:r>
              <a:rPr lang="en-US" sz="1700" b="1" smtClean="0"/>
              <a:t>/d</a:t>
            </a:r>
            <a:r>
              <a:rPr lang="en-US" sz="1700" b="1" i="1" smtClean="0"/>
              <a:t>x</a:t>
            </a:r>
            <a:r>
              <a:rPr lang="en-US" sz="1700" b="1" smtClean="0"/>
              <a:t>= 1/(</a:t>
            </a:r>
            <a:r>
              <a:rPr lang="en-US" sz="1700" b="1" i="1" smtClean="0"/>
              <a:t>x</a:t>
            </a:r>
            <a:r>
              <a:rPr lang="en-US" sz="1700" b="1" baseline="30000" smtClean="0"/>
              <a:t>2</a:t>
            </a:r>
            <a:r>
              <a:rPr lang="en-US" sz="1700" b="1" smtClean="0"/>
              <a:t> + 1) with </a:t>
            </a:r>
            <a:r>
              <a:rPr lang="en-US" sz="1700" b="1" i="1" smtClean="0"/>
              <a:t>y</a:t>
            </a:r>
            <a:r>
              <a:rPr lang="en-US" sz="1700" b="1" smtClean="0"/>
              <a:t>(0)=2. </a:t>
            </a:r>
            <a:br>
              <a:rPr lang="en-US" sz="1700" b="1" smtClean="0"/>
            </a:br>
            <a:r>
              <a:rPr lang="en-US" sz="1700" b="1" smtClean="0"/>
              <a:t>(a) Using just the given information, find any local extreme points for </a:t>
            </a:r>
            <a:r>
              <a:rPr lang="en-US" sz="1700" b="1" i="1" smtClean="0"/>
              <a:t>y</a:t>
            </a:r>
            <a:r>
              <a:rPr lang="en-US" sz="1700" b="1" smtClean="0"/>
              <a:t> and discuss the graph of </a:t>
            </a:r>
            <a:r>
              <a:rPr lang="en-US" sz="1700" b="1" i="1" smtClean="0"/>
              <a:t>y,</a:t>
            </a:r>
            <a:r>
              <a:rPr lang="en-US" sz="1700" b="1" smtClean="0"/>
              <a:t> including the issue of concavity. </a:t>
            </a:r>
            <a:br>
              <a:rPr lang="en-US" sz="1700" b="1" smtClean="0"/>
            </a:br>
            <a:r>
              <a:rPr lang="en-US" sz="1700" b="1" smtClean="0"/>
              <a:t>(b) Using the differential, estimate </a:t>
            </a:r>
            <a:r>
              <a:rPr lang="en-US" sz="1700" b="1" i="1" smtClean="0"/>
              <a:t>y</a:t>
            </a:r>
            <a:r>
              <a:rPr lang="en-US" sz="1700" b="1" smtClean="0"/>
              <a:t>(1) and </a:t>
            </a:r>
            <a:r>
              <a:rPr lang="en-US" sz="1700" b="1" i="1" smtClean="0"/>
              <a:t>y</a:t>
            </a:r>
            <a:r>
              <a:rPr lang="en-US" sz="1700" b="1" smtClean="0"/>
              <a:t>(-1).</a:t>
            </a:r>
            <a:r>
              <a:rPr lang="en-US" sz="1700" smtClean="0"/>
              <a:t> </a:t>
            </a:r>
            <a:endParaRPr lang="en-US" sz="1700" smtClean="0">
              <a:latin typeface="Times New Roman" pitchFamily="18" charset="0"/>
            </a:endParaRPr>
          </a:p>
          <a:p>
            <a:pPr marL="381000" indent="-381000">
              <a:lnSpc>
                <a:spcPct val="80000"/>
              </a:lnSpc>
              <a:buFontTx/>
              <a:buNone/>
            </a:pPr>
            <a:r>
              <a:rPr lang="en-US" sz="1700" b="1" smtClean="0">
                <a:latin typeface="Times New Roman" pitchFamily="18" charset="0"/>
              </a:rPr>
              <a:t>L.2</a:t>
            </a:r>
            <a:r>
              <a:rPr lang="en-US" sz="1700" smtClean="0"/>
              <a:t> </a:t>
            </a:r>
            <a:r>
              <a:rPr lang="en-US" sz="1700" b="1" smtClean="0"/>
              <a:t>Assume </a:t>
            </a:r>
            <a:r>
              <a:rPr lang="en-US" sz="1700" b="1" i="1" smtClean="0"/>
              <a:t>y</a:t>
            </a:r>
            <a:r>
              <a:rPr lang="en-US" sz="1700" b="1" smtClean="0"/>
              <a:t> is a solution to the differential equation </a:t>
            </a:r>
          </a:p>
          <a:p>
            <a:pPr marL="381000" indent="-381000">
              <a:lnSpc>
                <a:spcPct val="80000"/>
              </a:lnSpc>
              <a:buFontTx/>
              <a:buNone/>
            </a:pPr>
            <a:r>
              <a:rPr lang="en-US" sz="1700" b="1" smtClean="0"/>
              <a:t>				d</a:t>
            </a:r>
            <a:r>
              <a:rPr lang="en-US" sz="1700" b="1" i="1" smtClean="0"/>
              <a:t>y</a:t>
            </a:r>
            <a:r>
              <a:rPr lang="en-US" sz="1700" b="1" smtClean="0"/>
              <a:t>/d</a:t>
            </a:r>
            <a:r>
              <a:rPr lang="en-US" sz="1700" b="1" i="1" smtClean="0"/>
              <a:t>x</a:t>
            </a:r>
            <a:r>
              <a:rPr lang="en-US" sz="1700" b="1" smtClean="0"/>
              <a:t>= 1/(</a:t>
            </a:r>
            <a:r>
              <a:rPr lang="en-US" sz="1700" b="1" i="1" smtClean="0"/>
              <a:t>x</a:t>
            </a:r>
            <a:r>
              <a:rPr lang="en-US" sz="1700" b="1" baseline="30000" smtClean="0"/>
              <a:t>2</a:t>
            </a:r>
            <a:r>
              <a:rPr lang="en-US" sz="1700" b="1" smtClean="0"/>
              <a:t> + 1) </a:t>
            </a:r>
          </a:p>
          <a:p>
            <a:pPr marL="381000" indent="-381000">
              <a:lnSpc>
                <a:spcPct val="80000"/>
              </a:lnSpc>
              <a:buFontTx/>
              <a:buAutoNum type="alphaLcParenBoth"/>
            </a:pPr>
            <a:r>
              <a:rPr lang="en-US" sz="1700" smtClean="0"/>
              <a:t>Sketch the tangent field showing tangents in all four quadrants.</a:t>
            </a:r>
          </a:p>
          <a:p>
            <a:pPr marL="381000" indent="-381000">
              <a:lnSpc>
                <a:spcPct val="80000"/>
              </a:lnSpc>
              <a:buFontTx/>
              <a:buAutoNum type="alphaLcParenBoth"/>
            </a:pPr>
            <a:r>
              <a:rPr lang="en-US" sz="1700" smtClean="0"/>
              <a:t>Draw three integral curves on your sketch </a:t>
            </a:r>
            <a:r>
              <a:rPr lang="en-US" sz="1700" b="1" smtClean="0"/>
              <a:t>including one through the point (1,2)</a:t>
            </a:r>
            <a:r>
              <a:rPr lang="en-US" sz="1700" smtClean="0"/>
              <a:t>; </a:t>
            </a:r>
          </a:p>
          <a:p>
            <a:pPr marL="381000" indent="-381000">
              <a:lnSpc>
                <a:spcPct val="80000"/>
              </a:lnSpc>
              <a:buFontTx/>
              <a:buAutoNum type="alphaLcParenBoth"/>
            </a:pPr>
            <a:r>
              <a:rPr lang="en-US" sz="1700" smtClean="0"/>
              <a:t>Suppose that a solution  to the differential equation has value 2 at 1. </a:t>
            </a:r>
          </a:p>
          <a:p>
            <a:pPr marL="800100" lvl="1" indent="-342900">
              <a:lnSpc>
                <a:spcPct val="80000"/>
              </a:lnSpc>
              <a:buFontTx/>
              <a:buAutoNum type="romanLcParenBoth"/>
            </a:pPr>
            <a:r>
              <a:rPr lang="en-US" sz="1700" smtClean="0"/>
              <a:t>Based on your graph, </a:t>
            </a:r>
            <a:r>
              <a:rPr lang="en-US" sz="1700" b="1" smtClean="0"/>
              <a:t>estimate</a:t>
            </a:r>
            <a:r>
              <a:rPr lang="en-US" sz="1700" smtClean="0"/>
              <a:t> the value of that solution at 2.</a:t>
            </a:r>
          </a:p>
          <a:p>
            <a:pPr marL="800100" lvl="1" indent="-342900">
              <a:lnSpc>
                <a:spcPct val="80000"/>
              </a:lnSpc>
              <a:buFontTx/>
              <a:buAutoNum type="romanLcParenBoth"/>
            </a:pPr>
            <a:r>
              <a:rPr lang="en-US" sz="1700" smtClean="0"/>
              <a:t>Estimate the value of y(3) using Euler's method with n = 4. </a:t>
            </a:r>
          </a:p>
          <a:p>
            <a:pPr marL="381000" indent="-381000">
              <a:lnSpc>
                <a:spcPct val="80000"/>
              </a:lnSpc>
              <a:buFontTx/>
              <a:buNone/>
            </a:pPr>
            <a:r>
              <a:rPr lang="en-US" sz="1700" smtClean="0"/>
              <a:t> </a:t>
            </a:r>
            <a:r>
              <a:rPr lang="en-US" sz="1700" smtClean="0">
                <a:latin typeface="Times New Roman" pitchFamily="18" charset="0"/>
              </a:rPr>
              <a:t>L.3 </a:t>
            </a:r>
            <a:r>
              <a:rPr lang="en-US" sz="1700" b="1" smtClean="0"/>
              <a:t>Assume </a:t>
            </a:r>
            <a:r>
              <a:rPr lang="en-US" sz="1700" b="1" i="1" smtClean="0"/>
              <a:t>y</a:t>
            </a:r>
            <a:r>
              <a:rPr lang="en-US" sz="1700" b="1" smtClean="0"/>
              <a:t> is a solution to the differential equation </a:t>
            </a:r>
          </a:p>
          <a:p>
            <a:pPr marL="381000" indent="-381000">
              <a:lnSpc>
                <a:spcPct val="80000"/>
              </a:lnSpc>
              <a:buFontTx/>
              <a:buNone/>
            </a:pPr>
            <a:r>
              <a:rPr lang="en-US" sz="1700" b="1" smtClean="0"/>
              <a:t>				dy/dx = -y/x</a:t>
            </a:r>
            <a:r>
              <a:rPr lang="en-US" sz="1700" smtClean="0"/>
              <a:t> </a:t>
            </a:r>
          </a:p>
          <a:p>
            <a:pPr marL="381000" indent="-381000">
              <a:lnSpc>
                <a:spcPct val="80000"/>
              </a:lnSpc>
              <a:buFontTx/>
              <a:buAutoNum type="alphaLcParenBoth"/>
            </a:pPr>
            <a:r>
              <a:rPr lang="en-US" sz="1700" smtClean="0"/>
              <a:t>Sketch the tangent field showing tangents in all four quadrants.</a:t>
            </a:r>
          </a:p>
          <a:p>
            <a:pPr marL="381000" indent="-381000">
              <a:lnSpc>
                <a:spcPct val="80000"/>
              </a:lnSpc>
              <a:buFontTx/>
              <a:buAutoNum type="alphaLcParenBoth"/>
            </a:pPr>
            <a:r>
              <a:rPr lang="en-US" sz="1700" smtClean="0"/>
              <a:t>Draw three integral curves on your sketch </a:t>
            </a:r>
            <a:r>
              <a:rPr lang="en-US" sz="1700" b="1" smtClean="0"/>
              <a:t>including one through the point (1,2)</a:t>
            </a:r>
            <a:r>
              <a:rPr lang="en-US" sz="1700" smtClean="0"/>
              <a:t>; </a:t>
            </a:r>
          </a:p>
          <a:p>
            <a:pPr marL="381000" indent="-381000">
              <a:lnSpc>
                <a:spcPct val="80000"/>
              </a:lnSpc>
              <a:buFontTx/>
              <a:buAutoNum type="alphaLcParenBoth"/>
            </a:pPr>
            <a:r>
              <a:rPr lang="en-US" sz="1700" b="1" smtClean="0"/>
              <a:t>Suppose that a solution  to the differential equation has value 2 at 1.</a:t>
            </a:r>
          </a:p>
          <a:p>
            <a:pPr marL="800100" lvl="1" indent="-342900">
              <a:lnSpc>
                <a:spcPct val="80000"/>
              </a:lnSpc>
              <a:buFontTx/>
              <a:buAutoNum type="romanLcParenBoth"/>
            </a:pPr>
            <a:r>
              <a:rPr lang="en-US" sz="1700" smtClean="0"/>
              <a:t>Based on your graph, </a:t>
            </a:r>
            <a:r>
              <a:rPr lang="en-US" sz="1700" b="1" smtClean="0"/>
              <a:t>estimate</a:t>
            </a:r>
            <a:r>
              <a:rPr lang="en-US" sz="1700" smtClean="0"/>
              <a:t> the value of that solution at 2.</a:t>
            </a:r>
          </a:p>
          <a:p>
            <a:pPr marL="800100" lvl="1" indent="-342900">
              <a:lnSpc>
                <a:spcPct val="80000"/>
              </a:lnSpc>
              <a:buFontTx/>
              <a:buAutoNum type="romanLcParenBoth"/>
            </a:pPr>
            <a:r>
              <a:rPr lang="en-US" sz="1700" smtClean="0"/>
              <a:t>Estimate the value of y(2) using Euler's method with n = 4. </a:t>
            </a:r>
          </a:p>
          <a:p>
            <a:pPr marL="381000" indent="-381000">
              <a:lnSpc>
                <a:spcPct val="80000"/>
              </a:lnSpc>
              <a:buFontTx/>
              <a:buNone/>
            </a:pPr>
            <a:r>
              <a:rPr lang="en-US" sz="1700" smtClean="0">
                <a:latin typeface="Times New Roman" pitchFamily="18" charset="0"/>
              </a:rPr>
              <a:t>L.4</a:t>
            </a:r>
            <a:r>
              <a:rPr lang="en-US" sz="1700" smtClean="0"/>
              <a:t>Suppose y'' = -y , y'(0) = 1 and y(0) = 0. Estimate y(1), y(2), y(3), and y(4). </a:t>
            </a:r>
            <a:endParaRPr lang="en-US" sz="1700" smtClean="0">
              <a:latin typeface="Times New Roman" pitchFamily="18" charset="0"/>
            </a:endParaRPr>
          </a:p>
        </p:txBody>
      </p:sp>
      <p:sp>
        <p:nvSpPr>
          <p:cNvPr id="95235" name="Line 4"/>
          <p:cNvSpPr>
            <a:spLocks noChangeShapeType="1"/>
          </p:cNvSpPr>
          <p:nvPr/>
        </p:nvSpPr>
        <p:spPr bwMode="auto">
          <a:xfrm>
            <a:off x="609600" y="2209800"/>
            <a:ext cx="6781800" cy="0"/>
          </a:xfrm>
          <a:prstGeom prst="line">
            <a:avLst/>
          </a:prstGeom>
          <a:noFill/>
          <a:ln w="9525">
            <a:solidFill>
              <a:schemeClr val="tx1"/>
            </a:solidFill>
            <a:round/>
            <a:headEnd/>
            <a:tailEnd/>
          </a:ln>
        </p:spPr>
        <p:txBody>
          <a:bodyPr/>
          <a:lstStyle/>
          <a:p>
            <a:endParaRPr lang="en-US"/>
          </a:p>
        </p:txBody>
      </p:sp>
      <p:sp>
        <p:nvSpPr>
          <p:cNvPr id="95236" name="Line 5"/>
          <p:cNvSpPr>
            <a:spLocks noChangeShapeType="1"/>
          </p:cNvSpPr>
          <p:nvPr/>
        </p:nvSpPr>
        <p:spPr bwMode="auto">
          <a:xfrm>
            <a:off x="304800" y="4267200"/>
            <a:ext cx="7543800" cy="0"/>
          </a:xfrm>
          <a:prstGeom prst="line">
            <a:avLst/>
          </a:prstGeom>
          <a:noFill/>
          <a:ln w="9525">
            <a:solidFill>
              <a:schemeClr val="tx1"/>
            </a:solidFill>
            <a:round/>
            <a:headEnd/>
            <a:tailEnd/>
          </a:ln>
        </p:spPr>
        <p:txBody>
          <a:bodyPr/>
          <a:lstStyle/>
          <a:p>
            <a:endParaRPr lang="en-US"/>
          </a:p>
        </p:txBody>
      </p:sp>
      <p:sp>
        <p:nvSpPr>
          <p:cNvPr id="95237" name="Line 6"/>
          <p:cNvSpPr>
            <a:spLocks noChangeShapeType="1"/>
          </p:cNvSpPr>
          <p:nvPr/>
        </p:nvSpPr>
        <p:spPr bwMode="auto">
          <a:xfrm flipV="1">
            <a:off x="457200" y="6248400"/>
            <a:ext cx="7239000" cy="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457200" y="274638"/>
            <a:ext cx="8305800" cy="1858962"/>
          </a:xfrm>
        </p:spPr>
        <p:txBody>
          <a:bodyPr/>
          <a:lstStyle/>
          <a:p>
            <a:pPr eaLnBrk="1" hangingPunct="1"/>
            <a:r>
              <a:rPr lang="en-US" sz="4000" smtClean="0">
                <a:latin typeface="Comic Sans MS" pitchFamily="66" charset="0"/>
              </a:rPr>
              <a:t>Session III More on DE’s and Estimations</a:t>
            </a:r>
            <a:br>
              <a:rPr lang="en-US" sz="4000" smtClean="0">
                <a:latin typeface="Comic Sans MS" pitchFamily="66" charset="0"/>
              </a:rPr>
            </a:br>
            <a:r>
              <a:rPr lang="en-US" sz="4000" smtClean="0">
                <a:latin typeface="Comic Sans MS" pitchFamily="66" charset="0"/>
              </a:rPr>
              <a:t>Pedagogy: Fundamental Concepts, not “foundations”.</a:t>
            </a:r>
          </a:p>
        </p:txBody>
      </p:sp>
      <p:sp>
        <p:nvSpPr>
          <p:cNvPr id="96258" name="Rectangle 3"/>
          <p:cNvSpPr>
            <a:spLocks noGrp="1" noChangeArrowheads="1"/>
          </p:cNvSpPr>
          <p:nvPr>
            <p:ph type="body" idx="4294967295"/>
          </p:nvPr>
        </p:nvSpPr>
        <p:spPr>
          <a:xfrm>
            <a:off x="457200" y="2590800"/>
            <a:ext cx="8229600" cy="3535363"/>
          </a:xfrm>
        </p:spPr>
        <p:txBody>
          <a:bodyPr/>
          <a:lstStyle/>
          <a:p>
            <a:pPr eaLnBrk="1" hangingPunct="1">
              <a:buFontTx/>
              <a:buNone/>
            </a:pPr>
            <a:r>
              <a:rPr lang="en-US" smtClean="0">
                <a:latin typeface="Comic Sans MS" pitchFamily="66" charset="0"/>
              </a:rPr>
              <a:t>We continue our introduction to Sensible Calculus by considering the pedagogy for  conceptual approaches. Models and connecting with the familiar.</a:t>
            </a:r>
            <a:endParaRPr lang="en-US" b="1"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en-US" sz="4000" smtClean="0"/>
              <a:t>The Sensible Calculus Program</a:t>
            </a:r>
            <a:br>
              <a:rPr lang="en-US" sz="4000" smtClean="0"/>
            </a:br>
            <a:r>
              <a:rPr lang="en-US" sz="4000" smtClean="0"/>
              <a:t> </a:t>
            </a:r>
            <a:r>
              <a:rPr lang="en-US" sz="3200" smtClean="0">
                <a:latin typeface="Comic Sans MS" pitchFamily="66" charset="0"/>
              </a:rPr>
              <a:t>More on DE’s, Models and Estimations</a:t>
            </a:r>
          </a:p>
        </p:txBody>
      </p:sp>
      <p:sp>
        <p:nvSpPr>
          <p:cNvPr id="97282" name="Rectangle 3"/>
          <p:cNvSpPr>
            <a:spLocks noGrp="1" noChangeArrowheads="1"/>
          </p:cNvSpPr>
          <p:nvPr>
            <p:ph type="body" idx="1"/>
          </p:nvPr>
        </p:nvSpPr>
        <p:spPr/>
        <p:txBody>
          <a:bodyPr/>
          <a:lstStyle/>
          <a:p>
            <a:pPr>
              <a:lnSpc>
                <a:spcPct val="80000"/>
              </a:lnSpc>
            </a:pPr>
            <a:r>
              <a:rPr lang="en-US" sz="2000" smtClean="0"/>
              <a:t>Modeling contexts provide a sensible source for for DE’s and both practical and theoretical use of concepts and skills. Pedagogical decisions are made to stay focused on the themes by engaging students in balanced approaches using visual, symbolic, numerical and verbal approaches.  </a:t>
            </a:r>
          </a:p>
          <a:p>
            <a:pPr>
              <a:lnSpc>
                <a:spcPct val="80000"/>
              </a:lnSpc>
            </a:pPr>
            <a:r>
              <a:rPr lang="en-US" sz="2800" smtClean="0">
                <a:hlinkClick r:id="rId2"/>
              </a:rPr>
              <a:t>VI.A</a:t>
            </a:r>
            <a:r>
              <a:rPr lang="en-US" sz="2800" smtClean="0"/>
              <a:t> Differential Equations &amp; Models- The Exponential Function  </a:t>
            </a:r>
            <a:endParaRPr lang="en-US" sz="2000" smtClean="0"/>
          </a:p>
          <a:p>
            <a:pPr>
              <a:lnSpc>
                <a:spcPct val="80000"/>
              </a:lnSpc>
            </a:pPr>
            <a:r>
              <a:rPr lang="en-US" sz="2800" smtClean="0">
                <a:hlinkClick r:id="rId3"/>
              </a:rPr>
              <a:t>VI.B</a:t>
            </a:r>
            <a:r>
              <a:rPr lang="en-US" sz="2800" smtClean="0"/>
              <a:t> Differential Equations &amp; Models- The Natural Logarithm Function </a:t>
            </a:r>
          </a:p>
          <a:p>
            <a:pPr>
              <a:lnSpc>
                <a:spcPct val="80000"/>
              </a:lnSpc>
            </a:pPr>
            <a:r>
              <a:rPr lang="en-US" sz="2800" smtClean="0">
                <a:hlinkClick r:id="rId4"/>
              </a:rPr>
              <a:t>VI.C</a:t>
            </a:r>
            <a:r>
              <a:rPr lang="en-US" sz="2800" smtClean="0"/>
              <a:t> Connecting the Natural Logarithm and Exponential Functions   </a:t>
            </a:r>
          </a:p>
          <a:p>
            <a:pPr>
              <a:lnSpc>
                <a:spcPct val="80000"/>
              </a:lnSpc>
            </a:pPr>
            <a:r>
              <a:rPr lang="en-US" sz="2800" smtClean="0">
                <a:hlinkClick r:id="rId5"/>
              </a:rPr>
              <a:t>VI.D</a:t>
            </a:r>
            <a:r>
              <a:rPr lang="en-US" sz="2800" smtClean="0"/>
              <a:t> More Models &amp; Inverse Trigonometry </a:t>
            </a:r>
          </a:p>
          <a:p>
            <a:pPr>
              <a:lnSpc>
                <a:spcPct val="80000"/>
              </a:lnSpc>
            </a:pPr>
            <a:r>
              <a:rPr lang="en-US" sz="2800" smtClean="0">
                <a:hlinkClick r:id="rId6"/>
              </a:rPr>
              <a:t>IXA</a:t>
            </a:r>
            <a:r>
              <a:rPr lang="en-US" sz="2800" smtClean="0"/>
              <a:t> Taylor Theory for e</a:t>
            </a:r>
            <a:r>
              <a:rPr lang="en-US" sz="2800" baseline="30000" smtClean="0"/>
              <a:t>x</a:t>
            </a:r>
            <a:r>
              <a:rPr lang="en-US" sz="2800" smtClean="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ctrTitle"/>
          </p:nvPr>
        </p:nvSpPr>
        <p:spPr>
          <a:xfrm>
            <a:off x="609600" y="1066800"/>
            <a:ext cx="7772400" cy="1470025"/>
          </a:xfrm>
        </p:spPr>
        <p:txBody>
          <a:bodyPr/>
          <a:lstStyle/>
          <a:p>
            <a:r>
              <a:rPr lang="en-US" smtClean="0">
                <a:latin typeface="Comic Sans MS" pitchFamily="66" charset="0"/>
              </a:rPr>
              <a:t>Mapping Figures</a:t>
            </a:r>
          </a:p>
        </p:txBody>
      </p:sp>
      <p:sp>
        <p:nvSpPr>
          <p:cNvPr id="20482" name="Rectangle 3"/>
          <p:cNvSpPr>
            <a:spLocks noGrp="1" noChangeArrowheads="1"/>
          </p:cNvSpPr>
          <p:nvPr>
            <p:ph type="subTitle" idx="1"/>
          </p:nvPr>
        </p:nvSpPr>
        <p:spPr>
          <a:xfrm>
            <a:off x="1371600" y="2819400"/>
            <a:ext cx="6400800" cy="1905000"/>
          </a:xfrm>
        </p:spPr>
        <p:txBody>
          <a:bodyPr/>
          <a:lstStyle/>
          <a:p>
            <a:pPr>
              <a:lnSpc>
                <a:spcPct val="90000"/>
              </a:lnSpc>
            </a:pPr>
            <a:r>
              <a:rPr lang="en-US" sz="2800" smtClean="0">
                <a:latin typeface="Comic Sans MS" pitchFamily="66" charset="0"/>
              </a:rPr>
              <a:t>A.k.a.</a:t>
            </a:r>
          </a:p>
          <a:p>
            <a:pPr>
              <a:lnSpc>
                <a:spcPct val="90000"/>
              </a:lnSpc>
            </a:pPr>
            <a:r>
              <a:rPr lang="en-US" sz="2800" smtClean="0">
                <a:latin typeface="Comic Sans MS" pitchFamily="66" charset="0"/>
              </a:rPr>
              <a:t>Function diagrams</a:t>
            </a:r>
          </a:p>
          <a:p>
            <a:pPr>
              <a:lnSpc>
                <a:spcPct val="90000"/>
              </a:lnSpc>
            </a:pPr>
            <a:r>
              <a:rPr lang="en-US" sz="2800" smtClean="0">
                <a:latin typeface="Comic Sans MS" pitchFamily="66" charset="0"/>
              </a:rPr>
              <a:t>Transformation Figures</a:t>
            </a:r>
          </a:p>
          <a:p>
            <a:pPr>
              <a:lnSpc>
                <a:spcPct val="90000"/>
              </a:lnSpc>
            </a:pPr>
            <a:r>
              <a:rPr lang="en-US" sz="2800" smtClean="0">
                <a:latin typeface="Comic Sans MS" pitchFamily="66" charset="0"/>
              </a:rPr>
              <a:t>Dynagraphs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p:nvPr>
        </p:nvSpPr>
        <p:spPr>
          <a:xfrm>
            <a:off x="457200" y="274638"/>
            <a:ext cx="8229600" cy="792162"/>
          </a:xfrm>
        </p:spPr>
        <p:txBody>
          <a:bodyPr/>
          <a:lstStyle/>
          <a:p>
            <a:r>
              <a:rPr lang="en-US" smtClean="0"/>
              <a:t>“Pedagogical” Principles</a:t>
            </a:r>
          </a:p>
        </p:txBody>
      </p:sp>
      <p:sp>
        <p:nvSpPr>
          <p:cNvPr id="98306" name="Rectangle 3"/>
          <p:cNvSpPr>
            <a:spLocks noGrp="1" noChangeArrowheads="1"/>
          </p:cNvSpPr>
          <p:nvPr>
            <p:ph type="body" idx="1"/>
          </p:nvPr>
        </p:nvSpPr>
        <p:spPr>
          <a:xfrm>
            <a:off x="457200" y="1066800"/>
            <a:ext cx="8229600" cy="5059363"/>
          </a:xfrm>
        </p:spPr>
        <p:txBody>
          <a:bodyPr/>
          <a:lstStyle/>
          <a:p>
            <a:pPr>
              <a:lnSpc>
                <a:spcPct val="90000"/>
              </a:lnSpc>
            </a:pPr>
            <a:r>
              <a:rPr lang="en-US" sz="2400" smtClean="0"/>
              <a:t>Themes of differential equations  and estimation throughout the first year of calculus, using modeling as a central motivation for applications of the calculus.</a:t>
            </a:r>
          </a:p>
          <a:p>
            <a:pPr>
              <a:lnSpc>
                <a:spcPct val="90000"/>
              </a:lnSpc>
            </a:pPr>
            <a:r>
              <a:rPr lang="en-US" sz="2400" smtClean="0"/>
              <a:t>“…</a:t>
            </a:r>
            <a:r>
              <a:rPr lang="en-US" sz="2400" i="1" smtClean="0"/>
              <a:t>everything in a calculus course can be related to the study of differential equations.</a:t>
            </a:r>
            <a:r>
              <a:rPr lang="en-US" sz="2400" smtClean="0"/>
              <a:t> “</a:t>
            </a:r>
          </a:p>
          <a:p>
            <a:pPr>
              <a:lnSpc>
                <a:spcPct val="90000"/>
              </a:lnSpc>
            </a:pPr>
            <a:r>
              <a:rPr lang="en-US" sz="2400" smtClean="0"/>
              <a:t>“…</a:t>
            </a:r>
            <a:r>
              <a:rPr lang="en-US" sz="2400" i="1" smtClean="0"/>
              <a:t>estimation is valuable for both numerical and conceptual development.</a:t>
            </a:r>
            <a:r>
              <a:rPr lang="en-US" sz="2400" smtClean="0"/>
              <a:t> “</a:t>
            </a:r>
          </a:p>
          <a:p>
            <a:pPr>
              <a:lnSpc>
                <a:spcPct val="90000"/>
              </a:lnSpc>
            </a:pPr>
            <a:r>
              <a:rPr lang="en-US" sz="2400" smtClean="0"/>
              <a:t>The consistent use of interpretations to provide meaning for calculus concepts.</a:t>
            </a:r>
          </a:p>
          <a:p>
            <a:pPr>
              <a:lnSpc>
                <a:spcPct val="90000"/>
              </a:lnSpc>
            </a:pPr>
            <a:r>
              <a:rPr lang="en-US" sz="2400" smtClean="0"/>
              <a:t> “…</a:t>
            </a:r>
            <a:r>
              <a:rPr lang="en-US" sz="2400" i="1" smtClean="0"/>
              <a:t> models as sources for concepts and interpretations as well as for applications.”</a:t>
            </a:r>
            <a:r>
              <a:rPr lang="en-US" sz="2400" smtClean="0"/>
              <a:t> </a:t>
            </a:r>
          </a:p>
          <a:p>
            <a:pPr>
              <a:lnSpc>
                <a:spcPct val="90000"/>
              </a:lnSpc>
            </a:pPr>
            <a:r>
              <a:rPr lang="en-US" sz="2400" smtClean="0"/>
              <a:t>Present examples of models or arguments before more general applications and proofs.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3"/>
          <p:cNvSpPr>
            <a:spLocks noGrp="1" noChangeArrowheads="1"/>
          </p:cNvSpPr>
          <p:nvPr>
            <p:ph type="body" idx="1"/>
          </p:nvPr>
        </p:nvSpPr>
        <p:spPr>
          <a:xfrm>
            <a:off x="457200" y="609600"/>
            <a:ext cx="8229600" cy="5516563"/>
          </a:xfrm>
        </p:spPr>
        <p:txBody>
          <a:bodyPr/>
          <a:lstStyle/>
          <a:p>
            <a:pPr>
              <a:lnSpc>
                <a:spcPct val="90000"/>
              </a:lnSpc>
            </a:pPr>
            <a:r>
              <a:rPr lang="en-US" sz="2800" smtClean="0"/>
              <a:t>Informal understanding habits form a learning foundation for later concept, language, and notation definitions.</a:t>
            </a:r>
          </a:p>
          <a:p>
            <a:pPr>
              <a:lnSpc>
                <a:spcPct val="90000"/>
              </a:lnSpc>
            </a:pPr>
            <a:r>
              <a:rPr lang="en-US" sz="2800" smtClean="0"/>
              <a:t>Students can understand the specific and particular in experience and then generalize more easily then they can understand a general proposition or proof and the apply it to the particular.  </a:t>
            </a:r>
          </a:p>
          <a:p>
            <a:pPr>
              <a:lnSpc>
                <a:spcPct val="90000"/>
              </a:lnSpc>
            </a:pPr>
            <a:r>
              <a:rPr lang="en-US" sz="2800" smtClean="0"/>
              <a:t>If a topic is sensibly organized by itself and sensibly placed with regard to the other topics, then it should remain a part of the course. But if it fails to make sense locally or globally, it needs careful reassessment and revision. </a:t>
            </a:r>
          </a:p>
          <a:p>
            <a:pPr>
              <a:lnSpc>
                <a:spcPct val="90000"/>
              </a:lnSpc>
            </a:pPr>
            <a:endParaRPr lang="en-US" sz="280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p:txBody>
          <a:bodyPr/>
          <a:lstStyle/>
          <a:p>
            <a:pPr eaLnBrk="1" hangingPunct="1"/>
            <a:r>
              <a:rPr lang="en-US" smtClean="0">
                <a:latin typeface="Comic Sans MS" pitchFamily="66" charset="0"/>
              </a:rPr>
              <a:t>End of Session III</a:t>
            </a:r>
          </a:p>
        </p:txBody>
      </p:sp>
      <p:sp>
        <p:nvSpPr>
          <p:cNvPr id="100354" name="Rectangle 3"/>
          <p:cNvSpPr>
            <a:spLocks noGrp="1" noChangeArrowheads="1"/>
          </p:cNvSpPr>
          <p:nvPr>
            <p:ph type="body" idx="4294967295"/>
          </p:nvPr>
        </p:nvSpPr>
        <p:spPr/>
        <p:txBody>
          <a:bodyPr/>
          <a:lstStyle/>
          <a:p>
            <a:pPr eaLnBrk="1" hangingPunct="1"/>
            <a:r>
              <a:rPr lang="en-US" smtClean="0">
                <a:latin typeface="Comic Sans MS" pitchFamily="66" charset="0"/>
              </a:rPr>
              <a:t>Questions</a:t>
            </a:r>
          </a:p>
          <a:p>
            <a:pPr eaLnBrk="1" hangingPunct="1"/>
            <a:r>
              <a:rPr lang="en-US" smtClean="0">
                <a:latin typeface="Comic Sans MS" pitchFamily="66" charset="0"/>
              </a:rPr>
              <a:t>Break - food and thought </a:t>
            </a:r>
          </a:p>
          <a:p>
            <a:pPr eaLnBrk="1" hangingPunct="1"/>
            <a:r>
              <a:rPr lang="en-US" smtClean="0">
                <a:latin typeface="Comic Sans MS" pitchFamily="66" charset="0"/>
              </a:rPr>
              <a:t>Partner/group integration  task</a:t>
            </a:r>
          </a:p>
          <a:p>
            <a:pPr eaLnBrk="1" hangingPunct="1"/>
            <a:endParaRPr lang="en-US" smtClean="0">
              <a:latin typeface="Comic Sans MS" pitchFamily="66"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idx="4294967295"/>
          </p:nvPr>
        </p:nvSpPr>
        <p:spPr>
          <a:xfrm>
            <a:off x="457200" y="274638"/>
            <a:ext cx="8229600" cy="1706562"/>
          </a:xfrm>
        </p:spPr>
        <p:txBody>
          <a:bodyPr/>
          <a:lstStyle/>
          <a:p>
            <a:pPr eaLnBrk="1" hangingPunct="1"/>
            <a:r>
              <a:rPr lang="en-US" sz="4000" smtClean="0">
                <a:latin typeface="Comic Sans MS" pitchFamily="66" charset="0"/>
              </a:rPr>
              <a:t>Session IV Amazing Results:</a:t>
            </a:r>
            <a:br>
              <a:rPr lang="en-US" sz="4000" smtClean="0">
                <a:latin typeface="Comic Sans MS" pitchFamily="66" charset="0"/>
              </a:rPr>
            </a:br>
            <a:r>
              <a:rPr lang="en-US" sz="4000" smtClean="0">
                <a:latin typeface="Comic Sans MS" pitchFamily="66" charset="0"/>
              </a:rPr>
              <a:t>Integral of exp(-x</a:t>
            </a:r>
            <a:r>
              <a:rPr lang="en-US" sz="4000" baseline="30000" smtClean="0">
                <a:latin typeface="Comic Sans MS" pitchFamily="66" charset="0"/>
              </a:rPr>
              <a:t>2</a:t>
            </a:r>
            <a:r>
              <a:rPr lang="en-US" sz="4000" smtClean="0">
                <a:latin typeface="Comic Sans MS" pitchFamily="66" charset="0"/>
              </a:rPr>
              <a:t>) </a:t>
            </a:r>
            <a:br>
              <a:rPr lang="en-US" sz="4000" smtClean="0">
                <a:latin typeface="Comic Sans MS" pitchFamily="66" charset="0"/>
              </a:rPr>
            </a:br>
            <a:r>
              <a:rPr lang="en-US" sz="4000" smtClean="0">
                <a:latin typeface="Comic Sans MS" pitchFamily="66" charset="0"/>
              </a:rPr>
              <a:t>Newton’s Estimate of ln(2)</a:t>
            </a:r>
          </a:p>
        </p:txBody>
      </p:sp>
      <p:sp>
        <p:nvSpPr>
          <p:cNvPr id="101378" name="Rectangle 3"/>
          <p:cNvSpPr>
            <a:spLocks noGrp="1" noChangeArrowheads="1"/>
          </p:cNvSpPr>
          <p:nvPr>
            <p:ph type="body" idx="4294967295"/>
          </p:nvPr>
        </p:nvSpPr>
        <p:spPr>
          <a:xfrm>
            <a:off x="381000" y="2438400"/>
            <a:ext cx="8229600" cy="3962400"/>
          </a:xfrm>
        </p:spPr>
        <p:txBody>
          <a:bodyPr/>
          <a:lstStyle/>
          <a:p>
            <a:pPr eaLnBrk="1" hangingPunct="1">
              <a:buFontTx/>
              <a:buNone/>
            </a:pPr>
            <a:r>
              <a:rPr lang="en-US" smtClean="0">
                <a:latin typeface="Comic Sans MS" pitchFamily="66" charset="0"/>
              </a:rPr>
              <a:t>We complete our introduction to the Sensible calculus by a consideration of </a:t>
            </a:r>
            <a:r>
              <a:rPr lang="en-US" b="1" smtClean="0">
                <a:latin typeface="Comic Sans MS" pitchFamily="66" charset="0"/>
              </a:rPr>
              <a:t>some amazing results that provide both motivation and consolidation for the first year experience with calculus. </a:t>
            </a:r>
            <a:endParaRPr lang="en-US" b="1"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80" name="Rectangle 2"/>
          <p:cNvSpPr>
            <a:spLocks noGrp="1" noChangeArrowheads="1"/>
          </p:cNvSpPr>
          <p:nvPr>
            <p:ph type="title"/>
          </p:nvPr>
        </p:nvSpPr>
        <p:spPr/>
        <p:txBody>
          <a:bodyPr/>
          <a:lstStyle/>
          <a:p>
            <a:r>
              <a:rPr lang="en-US" smtClean="0">
                <a:latin typeface="Comic Sans MS" pitchFamily="66" charset="0"/>
              </a:rPr>
              <a:t>Amazing Results</a:t>
            </a:r>
          </a:p>
        </p:txBody>
      </p:sp>
      <p:sp>
        <p:nvSpPr>
          <p:cNvPr id="79881" name="Rectangle 3"/>
          <p:cNvSpPr>
            <a:spLocks noGrp="1" noChangeArrowheads="1"/>
          </p:cNvSpPr>
          <p:nvPr>
            <p:ph type="body" sz="half" idx="1"/>
          </p:nvPr>
        </p:nvSpPr>
        <p:spPr>
          <a:xfrm>
            <a:off x="457200" y="1600200"/>
            <a:ext cx="8686800" cy="4525963"/>
          </a:xfrm>
        </p:spPr>
        <p:txBody>
          <a:bodyPr/>
          <a:lstStyle/>
          <a:p>
            <a:r>
              <a:rPr lang="en-US" sz="2800" smtClean="0">
                <a:hlinkClick r:id="rId3" action="ppaction://hlinkfile"/>
              </a:rPr>
              <a:t>How Newton used Geometric series to find ln(2)</a:t>
            </a:r>
            <a:r>
              <a:rPr lang="en-US" sz="2800" smtClean="0"/>
              <a:t> </a:t>
            </a:r>
          </a:p>
          <a:p>
            <a:endParaRPr lang="en-US" sz="2800" smtClean="0"/>
          </a:p>
          <a:p>
            <a:endParaRPr lang="en-US" sz="2800" smtClean="0"/>
          </a:p>
          <a:p>
            <a:r>
              <a:rPr lang="en-US" sz="2800" smtClean="0">
                <a:hlinkClick r:id="rId4" action="ppaction://hlinkfile"/>
              </a:rPr>
              <a:t>Finding </a:t>
            </a:r>
            <a:endParaRPr lang="en-US" sz="2800" smtClean="0"/>
          </a:p>
          <a:p>
            <a:pPr>
              <a:buFontTx/>
              <a:buNone/>
            </a:pPr>
            <a:endParaRPr lang="en-US" sz="2800" smtClean="0"/>
          </a:p>
          <a:p>
            <a:endParaRPr lang="en-US" sz="2800" smtClean="0"/>
          </a:p>
          <a:p>
            <a:pPr>
              <a:buFontTx/>
              <a:buNone/>
            </a:pPr>
            <a:r>
              <a:rPr lang="en-US" sz="2800" smtClean="0"/>
              <a:t/>
            </a:r>
            <a:br>
              <a:rPr lang="en-US" sz="2800" smtClean="0"/>
            </a:br>
            <a:endParaRPr lang="en-US" sz="2800" smtClean="0"/>
          </a:p>
          <a:p>
            <a:endParaRPr lang="en-US" sz="2800" smtClean="0"/>
          </a:p>
        </p:txBody>
      </p:sp>
      <p:graphicFrame>
        <p:nvGraphicFramePr>
          <p:cNvPr id="79879" name="Object 7">
            <a:hlinkClick r:id="rId4" action="ppaction://hlinkfile"/>
          </p:cNvPr>
          <p:cNvGraphicFramePr>
            <a:graphicFrameLocks noChangeAspect="1"/>
          </p:cNvGraphicFramePr>
          <p:nvPr>
            <p:ph sz="half" idx="2"/>
          </p:nvPr>
        </p:nvGraphicFramePr>
        <p:xfrm>
          <a:off x="2133600" y="2743200"/>
          <a:ext cx="6400800" cy="1293813"/>
        </p:xfrm>
        <a:graphic>
          <a:graphicData uri="http://schemas.openxmlformats.org/presentationml/2006/ole">
            <p:oleObj spid="_x0000_s79879" name="Document" r:id="rId5" imgW="5705280" imgH="1152360" progId="WP12Doc">
              <p:embed/>
            </p:oleObj>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457200" y="274638"/>
            <a:ext cx="8229600" cy="1706562"/>
          </a:xfrm>
        </p:spPr>
        <p:txBody>
          <a:bodyPr/>
          <a:lstStyle/>
          <a:p>
            <a:pPr eaLnBrk="1" hangingPunct="1"/>
            <a:r>
              <a:rPr lang="en-US" sz="4000" smtClean="0">
                <a:latin typeface="Comic Sans MS" pitchFamily="66" charset="0"/>
              </a:rPr>
              <a:t>Session V Mapping Figures and Technology</a:t>
            </a:r>
          </a:p>
        </p:txBody>
      </p:sp>
      <p:sp>
        <p:nvSpPr>
          <p:cNvPr id="104450" name="Rectangle 3"/>
          <p:cNvSpPr>
            <a:spLocks noGrp="1" noChangeArrowheads="1"/>
          </p:cNvSpPr>
          <p:nvPr>
            <p:ph type="body" idx="4294967295"/>
          </p:nvPr>
        </p:nvSpPr>
        <p:spPr>
          <a:xfrm>
            <a:off x="381000" y="2438400"/>
            <a:ext cx="8229600" cy="3962400"/>
          </a:xfrm>
        </p:spPr>
        <p:txBody>
          <a:bodyPr/>
          <a:lstStyle/>
          <a:p>
            <a:pPr eaLnBrk="1" hangingPunct="1">
              <a:lnSpc>
                <a:spcPct val="90000"/>
              </a:lnSpc>
              <a:buFontTx/>
              <a:buNone/>
            </a:pPr>
            <a:r>
              <a:rPr lang="en-US" smtClean="0">
                <a:latin typeface="Comic Sans MS" pitchFamily="66" charset="0"/>
              </a:rPr>
              <a:t>Technological support for the Sensible Calculus… What do you need?</a:t>
            </a:r>
          </a:p>
          <a:p>
            <a:pPr eaLnBrk="1" hangingPunct="1">
              <a:lnSpc>
                <a:spcPct val="90000"/>
              </a:lnSpc>
              <a:buFontTx/>
              <a:buNone/>
            </a:pPr>
            <a:r>
              <a:rPr lang="en-US" smtClean="0">
                <a:latin typeface="Comic Sans MS" pitchFamily="66" charset="0"/>
              </a:rPr>
              <a:t>Winplot</a:t>
            </a:r>
          </a:p>
          <a:p>
            <a:pPr eaLnBrk="1" hangingPunct="1">
              <a:lnSpc>
                <a:spcPct val="90000"/>
              </a:lnSpc>
              <a:buFontTx/>
              <a:buNone/>
            </a:pPr>
            <a:r>
              <a:rPr lang="en-US" smtClean="0">
                <a:latin typeface="Comic Sans MS" pitchFamily="66" charset="0"/>
              </a:rPr>
              <a:t>Excel</a:t>
            </a:r>
          </a:p>
          <a:p>
            <a:pPr eaLnBrk="1" hangingPunct="1">
              <a:lnSpc>
                <a:spcPct val="90000"/>
              </a:lnSpc>
              <a:buFontTx/>
              <a:buNone/>
            </a:pPr>
            <a:r>
              <a:rPr lang="en-US" smtClean="0">
                <a:latin typeface="Comic Sans MS" pitchFamily="66" charset="0"/>
              </a:rPr>
              <a:t>Graphing calculators</a:t>
            </a:r>
          </a:p>
          <a:p>
            <a:pPr eaLnBrk="1" hangingPunct="1">
              <a:lnSpc>
                <a:spcPct val="90000"/>
              </a:lnSpc>
              <a:buFontTx/>
              <a:buNone/>
            </a:pPr>
            <a:r>
              <a:rPr lang="en-US" smtClean="0">
                <a:latin typeface="Comic Sans MS" pitchFamily="66" charset="0"/>
              </a:rPr>
              <a:t>Geogebra and GSP</a:t>
            </a:r>
          </a:p>
          <a:p>
            <a:pPr eaLnBrk="1" hangingPunct="1">
              <a:lnSpc>
                <a:spcPct val="90000"/>
              </a:lnSpc>
              <a:buFontTx/>
              <a:buNone/>
            </a:pPr>
            <a:r>
              <a:rPr lang="en-US" b="1" smtClean="0">
                <a:latin typeface="Comic Sans MS" pitchFamily="66" charset="0"/>
              </a:rPr>
              <a:t>Mathematica, etc. </a:t>
            </a:r>
            <a:endParaRPr lang="en-US" b="1"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idx="4294967295"/>
          </p:nvPr>
        </p:nvSpPr>
        <p:spPr/>
        <p:txBody>
          <a:bodyPr/>
          <a:lstStyle/>
          <a:p>
            <a:pPr eaLnBrk="1" hangingPunct="1">
              <a:defRPr/>
            </a:pPr>
            <a:r>
              <a:rPr lang="en-US" sz="4000" smtClean="0">
                <a:effectLst>
                  <a:outerShdw blurRad="38100" dist="38100" dir="2700000" algn="tl">
                    <a:srgbClr val="C0C0C0"/>
                  </a:outerShdw>
                </a:effectLst>
              </a:rPr>
              <a:t>Examples on Excel, Winplot, Geogebra</a:t>
            </a:r>
          </a:p>
        </p:txBody>
      </p:sp>
      <p:sp>
        <p:nvSpPr>
          <p:cNvPr id="2" name="Rectangle 3"/>
          <p:cNvSpPr>
            <a:spLocks noGrp="1" noChangeArrowheads="1"/>
          </p:cNvSpPr>
          <p:nvPr>
            <p:ph type="body" idx="4294967295"/>
          </p:nvPr>
        </p:nvSpPr>
        <p:spPr>
          <a:xfrm>
            <a:off x="457200" y="1600200"/>
            <a:ext cx="8229600" cy="4724400"/>
          </a:xfrm>
        </p:spPr>
        <p:txBody>
          <a:bodyPr/>
          <a:lstStyle/>
          <a:p>
            <a:pPr eaLnBrk="1" hangingPunct="1">
              <a:lnSpc>
                <a:spcPct val="80000"/>
              </a:lnSpc>
            </a:pPr>
            <a:r>
              <a:rPr lang="en-US" sz="1800" b="1" smtClean="0">
                <a:latin typeface="Comic Sans MS" pitchFamily="66" charset="0"/>
                <a:sym typeface="Math1"/>
                <a:hlinkClick r:id="rId3" action="ppaction://hlinkfile"/>
              </a:rPr>
              <a:t>Excel example</a:t>
            </a:r>
            <a:r>
              <a:rPr lang="en-US" sz="1800" b="1" smtClean="0">
                <a:latin typeface="Comic Sans MS" pitchFamily="66" charset="0"/>
                <a:sym typeface="Math1"/>
              </a:rPr>
              <a:t>(s):</a:t>
            </a:r>
          </a:p>
          <a:p>
            <a:pPr lvl="1" eaLnBrk="1" hangingPunct="1">
              <a:lnSpc>
                <a:spcPct val="80000"/>
              </a:lnSpc>
            </a:pPr>
            <a:r>
              <a:rPr lang="en-US" sz="1600" b="1" smtClean="0">
                <a:latin typeface="Comic Sans MS" pitchFamily="66" charset="0"/>
                <a:sym typeface="Math1"/>
              </a:rPr>
              <a:t>Mapping figures and graphs</a:t>
            </a:r>
          </a:p>
          <a:p>
            <a:pPr lvl="1" eaLnBrk="1" hangingPunct="1">
              <a:lnSpc>
                <a:spcPct val="80000"/>
              </a:lnSpc>
            </a:pPr>
            <a:r>
              <a:rPr lang="en-US" sz="1600" b="1" smtClean="0">
                <a:latin typeface="Comic Sans MS" pitchFamily="66" charset="0"/>
                <a:sym typeface="Math1"/>
              </a:rPr>
              <a:t>Euler’s Method</a:t>
            </a:r>
          </a:p>
          <a:p>
            <a:pPr lvl="1" eaLnBrk="1" hangingPunct="1">
              <a:lnSpc>
                <a:spcPct val="80000"/>
              </a:lnSpc>
            </a:pPr>
            <a:r>
              <a:rPr lang="en-US" sz="1600" b="1" smtClean="0">
                <a:latin typeface="Comic Sans MS" pitchFamily="66" charset="0"/>
                <a:sym typeface="Math1"/>
              </a:rPr>
              <a:t>Integral Estimates</a:t>
            </a:r>
          </a:p>
          <a:p>
            <a:pPr eaLnBrk="1" hangingPunct="1">
              <a:lnSpc>
                <a:spcPct val="80000"/>
              </a:lnSpc>
            </a:pPr>
            <a:r>
              <a:rPr lang="en-US" sz="1800" b="1" smtClean="0">
                <a:latin typeface="Comic Sans MS" pitchFamily="66" charset="0"/>
                <a:sym typeface="Math1"/>
              </a:rPr>
              <a:t>Winplot examples: </a:t>
            </a:r>
          </a:p>
          <a:p>
            <a:pPr lvl="1" eaLnBrk="1" hangingPunct="1">
              <a:lnSpc>
                <a:spcPct val="80000"/>
              </a:lnSpc>
            </a:pPr>
            <a:r>
              <a:rPr lang="en-US" sz="1600" b="1" smtClean="0">
                <a:latin typeface="Comic Sans MS" pitchFamily="66" charset="0"/>
                <a:sym typeface="Math1"/>
                <a:hlinkClick r:id="rId4" action="ppaction://hlinkfile"/>
              </a:rPr>
              <a:t>Linear Mapping examples</a:t>
            </a:r>
            <a:endParaRPr lang="en-US" sz="1600" b="1" smtClean="0">
              <a:latin typeface="Comic Sans MS" pitchFamily="66" charset="0"/>
              <a:sym typeface="Math1"/>
            </a:endParaRPr>
          </a:p>
          <a:p>
            <a:pPr lvl="1" eaLnBrk="1" hangingPunct="1">
              <a:lnSpc>
                <a:spcPct val="80000"/>
              </a:lnSpc>
            </a:pPr>
            <a:r>
              <a:rPr lang="en-US" sz="1600" b="1" smtClean="0">
                <a:latin typeface="Comic Sans MS" pitchFamily="66" charset="0"/>
                <a:sym typeface="Math1"/>
              </a:rPr>
              <a:t>Direction Fields; Euler’s Method</a:t>
            </a:r>
          </a:p>
          <a:p>
            <a:pPr lvl="1" eaLnBrk="1" hangingPunct="1">
              <a:lnSpc>
                <a:spcPct val="80000"/>
              </a:lnSpc>
            </a:pPr>
            <a:r>
              <a:rPr lang="en-US" sz="1600" b="1" smtClean="0">
                <a:latin typeface="Comic Sans MS" pitchFamily="66" charset="0"/>
                <a:sym typeface="Math1"/>
              </a:rPr>
              <a:t>Integral Estimates</a:t>
            </a:r>
          </a:p>
          <a:p>
            <a:pPr lvl="1" eaLnBrk="1" hangingPunct="1">
              <a:lnSpc>
                <a:spcPct val="80000"/>
              </a:lnSpc>
            </a:pPr>
            <a:r>
              <a:rPr lang="en-US" sz="1600" b="1" smtClean="0">
                <a:latin typeface="Comic Sans MS" pitchFamily="66" charset="0"/>
                <a:sym typeface="Math1"/>
              </a:rPr>
              <a:t>Taylor Theory</a:t>
            </a:r>
            <a:endParaRPr lang="en-US" sz="1600" b="1" smtClean="0">
              <a:latin typeface="Comic Sans MS" pitchFamily="66" charset="0"/>
              <a:sym typeface="Math1"/>
              <a:hlinkClick r:id="rId5" action="ppaction://hlinkfile"/>
            </a:endParaRPr>
          </a:p>
          <a:p>
            <a:pPr eaLnBrk="1" hangingPunct="1">
              <a:lnSpc>
                <a:spcPct val="80000"/>
              </a:lnSpc>
            </a:pPr>
            <a:r>
              <a:rPr lang="en-US" sz="1800" smtClean="0">
                <a:latin typeface="Comic Sans MS" pitchFamily="66" charset="0"/>
                <a:sym typeface="Math1"/>
              </a:rPr>
              <a:t>Geogebra examples:</a:t>
            </a:r>
          </a:p>
          <a:p>
            <a:pPr lvl="1" eaLnBrk="1" hangingPunct="1">
              <a:lnSpc>
                <a:spcPct val="80000"/>
              </a:lnSpc>
            </a:pPr>
            <a:r>
              <a:rPr lang="en-US" sz="1600" smtClean="0">
                <a:sym typeface="Math1"/>
                <a:hlinkClick r:id="rId6"/>
              </a:rPr>
              <a:t>geogebratube</a:t>
            </a:r>
            <a:r>
              <a:rPr lang="en-US" sz="1600" smtClean="0">
                <a:sym typeface="Math1"/>
              </a:rPr>
              <a:t> </a:t>
            </a:r>
            <a:endParaRPr lang="en-US" sz="1800" smtClean="0">
              <a:latin typeface="Comic Sans MS" pitchFamily="66" charset="0"/>
              <a:sym typeface="Math1"/>
              <a:hlinkClick r:id="rId7"/>
            </a:endParaRPr>
          </a:p>
          <a:p>
            <a:pPr lvl="1">
              <a:lnSpc>
                <a:spcPct val="80000"/>
              </a:lnSpc>
            </a:pPr>
            <a:r>
              <a:rPr lang="en-US" sz="1600" smtClean="0">
                <a:latin typeface="Comic Sans MS" pitchFamily="66" charset="0"/>
                <a:sym typeface="Math1"/>
                <a:hlinkClick r:id="rId8" action="ppaction://hlinkfile"/>
              </a:rPr>
              <a:t>dynagraphs.ggb</a:t>
            </a:r>
            <a:r>
              <a:rPr lang="en-US" sz="1600" smtClean="0">
                <a:latin typeface="Comic Sans MS" pitchFamily="66" charset="0"/>
                <a:sym typeface="Math1"/>
              </a:rPr>
              <a:t> </a:t>
            </a:r>
          </a:p>
          <a:p>
            <a:pPr lvl="1">
              <a:lnSpc>
                <a:spcPct val="80000"/>
              </a:lnSpc>
            </a:pPr>
            <a:r>
              <a:rPr lang="en-US" sz="1600" smtClean="0">
                <a:latin typeface="Comic Sans MS" pitchFamily="66" charset="0"/>
                <a:sym typeface="Math1"/>
                <a:hlinkClick r:id="rId9" action="ppaction://hlinkfile"/>
              </a:rPr>
              <a:t>Composition.ggb</a:t>
            </a:r>
            <a:endParaRPr lang="en-US" sz="1600" smtClean="0">
              <a:latin typeface="Comic Sans MS" pitchFamily="66" charset="0"/>
              <a:sym typeface="Math1"/>
            </a:endParaRPr>
          </a:p>
          <a:p>
            <a:pPr>
              <a:lnSpc>
                <a:spcPct val="80000"/>
              </a:lnSpc>
            </a:pPr>
            <a:r>
              <a:rPr lang="en-US" sz="2000" smtClean="0">
                <a:latin typeface="Comic Sans MS" pitchFamily="66" charset="0"/>
                <a:sym typeface="Math1"/>
              </a:rPr>
              <a:t>Other Web links: </a:t>
            </a:r>
          </a:p>
          <a:p>
            <a:pPr lvl="1">
              <a:lnSpc>
                <a:spcPct val="80000"/>
              </a:lnSpc>
            </a:pPr>
            <a:r>
              <a:rPr lang="en-US" sz="1400" u="sng" smtClean="0">
                <a:latin typeface="Comic Sans MS" pitchFamily="66" charset="0"/>
                <a:hlinkClick r:id="rId10"/>
              </a:rPr>
              <a:t>https://www.math.duke.edu//education/prep02/teams/prep-12/</a:t>
            </a:r>
            <a:endParaRPr lang="en-US" sz="1800" smtClean="0">
              <a:latin typeface="Comic Sans MS" pitchFamily="66" charset="0"/>
              <a:sym typeface="Math1"/>
            </a:endParaRPr>
          </a:p>
          <a:p>
            <a:pPr lvl="1">
              <a:lnSpc>
                <a:spcPct val="80000"/>
              </a:lnSpc>
            </a:pPr>
            <a:r>
              <a:rPr lang="en-US" sz="1400" smtClean="0">
                <a:sym typeface="Math1"/>
                <a:hlinkClick r:id="rId11"/>
              </a:rPr>
              <a:t>http://demonstrations.wolfram.com/topics.html?Mathematics#2</a:t>
            </a:r>
            <a:endParaRPr lang="en-US" sz="1400" smtClean="0">
              <a:sym typeface="Math1"/>
            </a:endParaRPr>
          </a:p>
          <a:p>
            <a:pPr lvl="1">
              <a:lnSpc>
                <a:spcPct val="80000"/>
              </a:lnSpc>
            </a:pPr>
            <a:r>
              <a:rPr lang="en-US" sz="1600" smtClean="0">
                <a:sym typeface="Math1"/>
                <a:hlinkClick r:id="rId12"/>
              </a:rPr>
              <a:t>http://www.wolframalpha.com</a:t>
            </a:r>
            <a:endParaRPr lang="en-US" sz="1600" smtClean="0">
              <a:sym typeface="Math1"/>
            </a:endParaRPr>
          </a:p>
        </p:txBody>
      </p:sp>
    </p:spTree>
    <p:custDataLst>
      <p:tags r:id="rId1"/>
    </p:custDataLst>
  </p:cSld>
  <p:clrMapOvr>
    <a:masterClrMapping/>
  </p:clrMapOvr>
  <p:transition advTm="59955"/>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0" y="228600"/>
            <a:ext cx="9144000" cy="5257800"/>
          </a:xfrm>
        </p:spPr>
        <p:txBody>
          <a:bodyPr/>
          <a:lstStyle/>
          <a:p>
            <a:pPr eaLnBrk="1" hangingPunct="1">
              <a:defRPr/>
            </a:pPr>
            <a:r>
              <a:rPr lang="en-US" sz="4000">
                <a:effectLst>
                  <a:outerShdw blurRad="38100" dist="38100" dir="2700000" algn="tl">
                    <a:srgbClr val="000000"/>
                  </a:outerShdw>
                </a:effectLst>
              </a:rPr>
              <a:t>Thanks</a:t>
            </a:r>
            <a:br>
              <a:rPr lang="en-US" sz="4000">
                <a:effectLst>
                  <a:outerShdw blurRad="38100" dist="38100" dir="2700000" algn="tl">
                    <a:srgbClr val="000000"/>
                  </a:outerShdw>
                </a:effectLst>
              </a:rPr>
            </a:br>
            <a:r>
              <a:rPr lang="en-US" sz="4000">
                <a:effectLst>
                  <a:outerShdw blurRad="38100" dist="38100" dir="2700000" algn="tl">
                    <a:srgbClr val="000000"/>
                  </a:outerShdw>
                </a:effectLst>
              </a:rPr>
              <a:t>The End!</a:t>
            </a:r>
            <a:br>
              <a:rPr lang="en-US" sz="4000">
                <a:effectLst>
                  <a:outerShdw blurRad="38100" dist="38100" dir="2700000" algn="tl">
                    <a:srgbClr val="000000"/>
                  </a:outerShdw>
                </a:effectLst>
              </a:rPr>
            </a:br>
            <a:r>
              <a:rPr lang="en-US" sz="8800">
                <a:effectLst>
                  <a:outerShdw blurRad="38100" dist="38100" dir="2700000" algn="tl">
                    <a:srgbClr val="000000"/>
                  </a:outerShdw>
                </a:effectLst>
                <a:sym typeface="Wingdings" pitchFamily="2" charset="2"/>
              </a:rPr>
              <a:t> </a:t>
            </a:r>
            <a:br>
              <a:rPr lang="en-US" sz="8800">
                <a:effectLst>
                  <a:outerShdw blurRad="38100" dist="38100" dir="2700000" algn="tl">
                    <a:srgbClr val="000000"/>
                  </a:outerShdw>
                </a:effectLst>
                <a:sym typeface="Wingdings" pitchFamily="2" charset="2"/>
              </a:rPr>
            </a:br>
            <a:r>
              <a:rPr lang="en-US" sz="4000">
                <a:effectLst>
                  <a:outerShdw blurRad="38100" dist="38100" dir="2700000" algn="tl">
                    <a:srgbClr val="000000"/>
                  </a:outerShdw>
                </a:effectLst>
              </a:rPr>
              <a:t>Questions?</a:t>
            </a:r>
            <a:r>
              <a:rPr lang="en-US" sz="8800">
                <a:effectLst>
                  <a:outerShdw blurRad="38100" dist="38100" dir="2700000" algn="tl">
                    <a:srgbClr val="000000"/>
                  </a:outerShdw>
                </a:effectLst>
                <a:sym typeface="Wingdings" pitchFamily="2" charset="2"/>
              </a:rPr>
              <a:t> </a:t>
            </a:r>
            <a:br>
              <a:rPr lang="en-US" sz="8800">
                <a:effectLst>
                  <a:outerShdw blurRad="38100" dist="38100" dir="2700000" algn="tl">
                    <a:srgbClr val="000000"/>
                  </a:outerShdw>
                </a:effectLst>
                <a:sym typeface="Wingdings" pitchFamily="2" charset="2"/>
              </a:rPr>
            </a:br>
            <a:r>
              <a:rPr lang="en-US" sz="4000">
                <a:effectLst>
                  <a:outerShdw blurRad="38100" dist="38100" dir="2700000" algn="tl">
                    <a:srgbClr val="000000"/>
                  </a:outerShdw>
                </a:effectLst>
                <a:hlinkClick r:id="rId3"/>
              </a:rPr>
              <a:t>flashman@humboldt.edu</a:t>
            </a:r>
            <a:r>
              <a:rPr lang="en-US" sz="4000">
                <a:effectLst>
                  <a:outerShdw blurRad="38100" dist="38100" dir="2700000" algn="tl">
                    <a:srgbClr val="000000"/>
                  </a:outerShdw>
                </a:effectLst>
              </a:rPr>
              <a:t/>
            </a:r>
            <a:br>
              <a:rPr lang="en-US" sz="4000">
                <a:effectLst>
                  <a:outerShdw blurRad="38100" dist="38100" dir="2700000" algn="tl">
                    <a:srgbClr val="000000"/>
                  </a:outerShdw>
                </a:effectLst>
              </a:rPr>
            </a:br>
            <a:r>
              <a:rPr lang="en-US" sz="4000">
                <a:effectLst>
                  <a:outerShdw blurRad="38100" dist="38100" dir="2700000" algn="tl">
                    <a:srgbClr val="000000"/>
                  </a:outerShdw>
                </a:effectLst>
              </a:rPr>
              <a:t>http://www.humboldt.edu/~mef2 </a:t>
            </a:r>
            <a:br>
              <a:rPr lang="en-US" sz="4000">
                <a:effectLst>
                  <a:outerShdw blurRad="38100" dist="38100" dir="2700000" algn="tl">
                    <a:srgbClr val="000000"/>
                  </a:outerShdw>
                </a:effectLst>
              </a:rPr>
            </a:br>
            <a:endParaRPr lang="en-US" sz="4000">
              <a:effectLst>
                <a:outerShdw blurRad="38100" dist="38100" dir="2700000" algn="tl">
                  <a:srgbClr val="000000"/>
                </a:outerShdw>
              </a:effectLst>
            </a:endParaRPr>
          </a:p>
        </p:txBody>
      </p:sp>
    </p:spTree>
    <p:custDataLst>
      <p:tags r:id="rId1"/>
    </p:custDataLst>
  </p:cSld>
  <p:clrMapOvr>
    <a:masterClrMapping/>
  </p:clrMapOvr>
  <p:transition advTm="278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fade">
                                      <p:cBhvr>
                                        <p:cTn id="7" dur="2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idx="4294967295"/>
          </p:nvPr>
        </p:nvSpPr>
        <p:spPr/>
        <p:txBody>
          <a:bodyPr/>
          <a:lstStyle/>
          <a:p>
            <a:r>
              <a:rPr lang="en-US" sz="4000" smtClean="0"/>
              <a:t>Mapping Diagrams and Functions </a:t>
            </a:r>
          </a:p>
        </p:txBody>
      </p:sp>
      <p:sp>
        <p:nvSpPr>
          <p:cNvPr id="107522" name="Rectangle 3"/>
          <p:cNvSpPr>
            <a:spLocks noGrp="1" noChangeArrowheads="1"/>
          </p:cNvSpPr>
          <p:nvPr>
            <p:ph type="body" idx="4294967295"/>
          </p:nvPr>
        </p:nvSpPr>
        <p:spPr/>
        <p:txBody>
          <a:bodyPr/>
          <a:lstStyle/>
          <a:p>
            <a:r>
              <a:rPr lang="en-US" sz="2800" smtClean="0">
                <a:hlinkClick r:id="rId2"/>
              </a:rPr>
              <a:t>SparkNotes › Math Study Guides › Algebra II: Functions </a:t>
            </a:r>
            <a:r>
              <a:rPr lang="en-US" sz="2800" smtClean="0"/>
              <a:t>Traditional treatment.</a:t>
            </a:r>
          </a:p>
          <a:p>
            <a:pPr lvl="3"/>
            <a:r>
              <a:rPr lang="en-US" sz="1800" smtClean="0">
                <a:hlinkClick r:id="rId2"/>
              </a:rPr>
              <a:t>http://www.sparknotes.com/math/algebra2/functions/</a:t>
            </a:r>
            <a:endParaRPr lang="en-US" sz="1800" smtClean="0"/>
          </a:p>
          <a:p>
            <a:r>
              <a:rPr lang="en-US" sz="2800" b="1" u="sng" smtClean="0">
                <a:hlinkClick r:id="rId3"/>
              </a:rPr>
              <a:t>Function Diagrams</a:t>
            </a:r>
            <a:r>
              <a:rPr lang="en-US" sz="2800" b="1" u="sng" smtClean="0"/>
              <a:t>.</a:t>
            </a:r>
            <a:r>
              <a:rPr lang="en-US" sz="2800" b="1" smtClean="0"/>
              <a:t> by Henri Picciotto</a:t>
            </a:r>
            <a:br>
              <a:rPr lang="en-US" sz="2800" b="1" smtClean="0"/>
            </a:br>
            <a:r>
              <a:rPr lang="en-US" sz="2800" b="1" smtClean="0"/>
              <a:t>Excellent Resources!</a:t>
            </a:r>
          </a:p>
          <a:p>
            <a:pPr lvl="1"/>
            <a:r>
              <a:rPr lang="en-US" sz="2400" b="1" smtClean="0">
                <a:hlinkClick r:id="rId4"/>
              </a:rPr>
              <a:t>Henri Picciotto's Math Education Page</a:t>
            </a:r>
            <a:endParaRPr lang="en-US" sz="2400" b="1" smtClean="0"/>
          </a:p>
          <a:p>
            <a:pPr lvl="1"/>
            <a:r>
              <a:rPr lang="en-US" sz="2400" b="1" smtClean="0">
                <a:hlinkClick r:id="rId5"/>
              </a:rPr>
              <a:t>Some rights reserved</a:t>
            </a:r>
            <a:r>
              <a:rPr lang="en-US" sz="2400" smtClean="0"/>
              <a:t>   </a:t>
            </a:r>
          </a:p>
          <a:p>
            <a:r>
              <a:rPr lang="en-US" sz="2800" u="sng" smtClean="0"/>
              <a:t>Flashman, Yanosko, Kim</a:t>
            </a:r>
            <a:br>
              <a:rPr lang="en-US" sz="2800" u="sng" smtClean="0"/>
            </a:br>
            <a:r>
              <a:rPr lang="en-US" sz="2800" u="sng" smtClean="0">
                <a:hlinkClick r:id="rId6"/>
              </a:rPr>
              <a:t>https://www.math.duke.edu//education/prep02/teams/prep-12/</a:t>
            </a:r>
            <a:endParaRPr lang="en-US" sz="280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3"/>
          <p:cNvSpPr>
            <a:spLocks noGrp="1" noChangeArrowheads="1"/>
          </p:cNvSpPr>
          <p:nvPr>
            <p:ph type="body" idx="1"/>
          </p:nvPr>
        </p:nvSpPr>
        <p:spPr>
          <a:xfrm>
            <a:off x="457200" y="304800"/>
            <a:ext cx="8229600" cy="5821363"/>
          </a:xfrm>
        </p:spPr>
        <p:txBody>
          <a:bodyPr/>
          <a:lstStyle/>
          <a:p>
            <a:pPr>
              <a:lnSpc>
                <a:spcPct val="80000"/>
              </a:lnSpc>
            </a:pPr>
            <a:r>
              <a:rPr lang="en-US" sz="2000" smtClean="0"/>
              <a:t>[FL1] Flashman, Martin. </a:t>
            </a:r>
            <a:r>
              <a:rPr lang="en-US" sz="2000" smtClean="0">
                <a:hlinkClick r:id="rId2"/>
              </a:rPr>
              <a:t>"Differential Equations: A Motivating Theme for A Sensible Calculus," </a:t>
            </a:r>
            <a:r>
              <a:rPr lang="en-US" sz="2000" smtClean="0"/>
              <a:t>in "Calculus for All Users" The Report of A Conference on Calculus and Its Applications Held at the University of Texas, San Antonio, NSF Calculus Reform Conference, October 5 - 8, 1990.  </a:t>
            </a:r>
          </a:p>
          <a:p>
            <a:pPr>
              <a:lnSpc>
                <a:spcPct val="80000"/>
              </a:lnSpc>
            </a:pPr>
            <a:r>
              <a:rPr lang="en-US" sz="2000" smtClean="0"/>
              <a:t>[UMAP] Flashman, Martin. "</a:t>
            </a:r>
            <a:r>
              <a:rPr lang="en-US" sz="2000" i="1" smtClean="0">
                <a:hlinkClick r:id="rId3"/>
              </a:rPr>
              <a:t>A Sensible Calculus.</a:t>
            </a:r>
            <a:r>
              <a:rPr lang="en-US" sz="2000" smtClean="0"/>
              <a:t>," The UMAP Journal, Vol. 11, No. 2, Summer, 1990, pp. 93-96.   </a:t>
            </a:r>
          </a:p>
          <a:p>
            <a:pPr>
              <a:lnSpc>
                <a:spcPct val="80000"/>
              </a:lnSpc>
            </a:pPr>
            <a:r>
              <a:rPr lang="en-US" sz="2000" smtClean="0"/>
              <a:t>[FL2] Flashman, Martin. "Using Computers to Make Integration More Visual with Tangent Fields," appearing in Proceedings of the Second Annual Conference on Technology in Collegiate Mathematics, Teaching and Learning with Technology of November 2-4, 1989, edited by Demana, Waits, and Harvey, Addison-Wesley, 1991.   </a:t>
            </a:r>
          </a:p>
          <a:p>
            <a:pPr>
              <a:lnSpc>
                <a:spcPct val="80000"/>
              </a:lnSpc>
            </a:pPr>
            <a:r>
              <a:rPr lang="en-US" sz="2000" smtClean="0"/>
              <a:t>[FL3] Flashman, Martin. "Concepts to Drive Technology," in Proceedings of the Fifth Annual Conference on Technology in Collegiate Mathematics, November 12-15, 1992, edited by Lewis Lum, Addison-Wesley, 1994.   </a:t>
            </a:r>
          </a:p>
          <a:p>
            <a:pPr>
              <a:lnSpc>
                <a:spcPct val="80000"/>
              </a:lnSpc>
            </a:pPr>
            <a:r>
              <a:rPr lang="en-US" sz="2000" smtClean="0"/>
              <a:t>[FL4] Flashman, Martin. "Historical Motivation for a Calculus Course: Barrow's Theorem," in Vita Mathematica: Historical Research and Integration with Teaching, edited by Ronald Calinger, MAA Notes, No. 40, 1996.  </a:t>
            </a:r>
            <a:endParaRPr lang="en-US" sz="16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685800" y="3657600"/>
            <a:ext cx="7543800" cy="2133600"/>
          </a:xfrm>
        </p:spPr>
        <p:txBody>
          <a:bodyPr/>
          <a:lstStyle/>
          <a:p>
            <a:r>
              <a:rPr lang="en-US" sz="2400" smtClean="0">
                <a:latin typeface="Comic Sans MS" pitchFamily="66" charset="0"/>
              </a:rPr>
              <a:t>Written by </a:t>
            </a:r>
            <a:r>
              <a:rPr lang="en-US" sz="2400" smtClean="0">
                <a:latin typeface="Comic Sans MS" pitchFamily="66" charset="0"/>
                <a:hlinkClick r:id="rId2"/>
              </a:rPr>
              <a:t>Howard Swann</a:t>
            </a:r>
            <a:r>
              <a:rPr lang="en-US" sz="2400" smtClean="0">
                <a:latin typeface="Comic Sans MS" pitchFamily="66" charset="0"/>
              </a:rPr>
              <a:t> and John Johnson</a:t>
            </a:r>
            <a:br>
              <a:rPr lang="en-US" sz="2400" smtClean="0">
                <a:latin typeface="Comic Sans MS" pitchFamily="66" charset="0"/>
              </a:rPr>
            </a:br>
            <a:r>
              <a:rPr lang="en-US" sz="2400" smtClean="0">
                <a:latin typeface="Comic Sans MS" pitchFamily="66" charset="0"/>
              </a:rPr>
              <a:t/>
            </a:r>
            <a:br>
              <a:rPr lang="en-US" sz="2400" smtClean="0">
                <a:latin typeface="Comic Sans MS" pitchFamily="66" charset="0"/>
              </a:rPr>
            </a:br>
            <a:r>
              <a:rPr lang="en-US" sz="2400" smtClean="0">
                <a:latin typeface="Comic Sans MS" pitchFamily="66" charset="0"/>
              </a:rPr>
              <a:t>A early source for visualizing functions at an elementary level before calculus.</a:t>
            </a:r>
            <a:br>
              <a:rPr lang="en-US" sz="2400" smtClean="0">
                <a:latin typeface="Comic Sans MS" pitchFamily="66" charset="0"/>
              </a:rPr>
            </a:br>
            <a:r>
              <a:rPr lang="en-US" sz="2400" b="1" smtClean="0">
                <a:latin typeface="Comic Sans MS" pitchFamily="66" charset="0"/>
              </a:rPr>
              <a:t/>
            </a:r>
            <a:br>
              <a:rPr lang="en-US" sz="2400" b="1" smtClean="0">
                <a:latin typeface="Comic Sans MS" pitchFamily="66" charset="0"/>
              </a:rPr>
            </a:br>
            <a:r>
              <a:rPr lang="en-US" sz="2400" b="1" smtClean="0">
                <a:latin typeface="Comic Sans MS" pitchFamily="66" charset="0"/>
              </a:rPr>
              <a:t>This is copyrighted material!</a:t>
            </a:r>
          </a:p>
        </p:txBody>
      </p:sp>
      <p:pic>
        <p:nvPicPr>
          <p:cNvPr id="21506" name="Picture 3" descr="Prof. E. McSquared's Calculus Primer; Expanded Intergalactic Version"/>
          <p:cNvPicPr>
            <a:picLocks noChangeAspect="1" noChangeArrowheads="1"/>
          </p:cNvPicPr>
          <p:nvPr/>
        </p:nvPicPr>
        <p:blipFill>
          <a:blip r:embed="rId3"/>
          <a:srcRect/>
          <a:stretch>
            <a:fillRect/>
          </a:stretch>
        </p:blipFill>
        <p:spPr bwMode="auto">
          <a:xfrm>
            <a:off x="1066800" y="685800"/>
            <a:ext cx="6762750" cy="253206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page 29: rules for functions continued"/>
          <p:cNvPicPr>
            <a:picLocks noChangeAspect="1" noChangeArrowheads="1"/>
          </p:cNvPicPr>
          <p:nvPr/>
        </p:nvPicPr>
        <p:blipFill>
          <a:blip r:embed="rId2"/>
          <a:srcRect r="48000" b="24417"/>
          <a:stretch>
            <a:fillRect/>
          </a:stretch>
        </p:blipFill>
        <p:spPr bwMode="auto">
          <a:xfrm>
            <a:off x="0" y="0"/>
            <a:ext cx="4211638" cy="6858000"/>
          </a:xfrm>
          <a:prstGeom prst="rect">
            <a:avLst/>
          </a:prstGeom>
          <a:noFill/>
          <a:ln w="9525">
            <a:noFill/>
            <a:miter lim="800000"/>
            <a:headEnd/>
            <a:tailEnd/>
          </a:ln>
        </p:spPr>
      </p:pic>
      <p:pic>
        <p:nvPicPr>
          <p:cNvPr id="22530" name="Picture 3" descr="page 29: rules for functions continued"/>
          <p:cNvPicPr>
            <a:picLocks noChangeAspect="1" noChangeArrowheads="1"/>
          </p:cNvPicPr>
          <p:nvPr/>
        </p:nvPicPr>
        <p:blipFill>
          <a:blip r:embed="rId2"/>
          <a:srcRect t="71968" r="46400"/>
          <a:stretch>
            <a:fillRect/>
          </a:stretch>
        </p:blipFill>
        <p:spPr bwMode="auto">
          <a:xfrm>
            <a:off x="4343400" y="609600"/>
            <a:ext cx="4791075" cy="280511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p:cNvPicPr>
            <a:picLocks noChangeAspect="1" noChangeArrowheads="1"/>
          </p:cNvPicPr>
          <p:nvPr/>
        </p:nvPicPr>
        <p:blipFill>
          <a:blip r:embed="rId2"/>
          <a:srcRect t="1988" b="1988"/>
          <a:stretch>
            <a:fillRect/>
          </a:stretch>
        </p:blipFill>
        <p:spPr bwMode="auto">
          <a:xfrm>
            <a:off x="1524000" y="0"/>
            <a:ext cx="6259513" cy="6858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p:cNvPicPr>
            <a:picLocks noChangeAspect="1" noChangeArrowheads="1"/>
          </p:cNvPicPr>
          <p:nvPr/>
        </p:nvPicPr>
        <p:blipFill>
          <a:blip r:embed="rId2"/>
          <a:srcRect b="1619"/>
          <a:stretch>
            <a:fillRect/>
          </a:stretch>
        </p:blipFill>
        <p:spPr bwMode="auto">
          <a:xfrm>
            <a:off x="1752600" y="0"/>
            <a:ext cx="5649913" cy="68865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3 exercises on functions"/>
          <p:cNvPicPr>
            <a:picLocks noChangeAspect="1" noChangeArrowheads="1"/>
          </p:cNvPicPr>
          <p:nvPr/>
        </p:nvPicPr>
        <p:blipFill>
          <a:blip r:embed="rId2"/>
          <a:srcRect/>
          <a:stretch>
            <a:fillRect/>
          </a:stretch>
        </p:blipFill>
        <p:spPr bwMode="auto">
          <a:xfrm>
            <a:off x="1447800" y="228600"/>
            <a:ext cx="6324600" cy="6516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1|2.4|1.6|0.7|1.3|0.7"/>
</p:tagLst>
</file>

<file path=ppt/tags/tag2.xml><?xml version="1.0" encoding="utf-8"?>
<p:tagLst xmlns:a="http://schemas.openxmlformats.org/drawingml/2006/main" xmlns:r="http://schemas.openxmlformats.org/officeDocument/2006/relationships" xmlns:p="http://schemas.openxmlformats.org/presentationml/2006/main">
  <p:tag name="TIMING" val="|7.7|9.8|10.1"/>
</p:tagLst>
</file>

<file path=ppt/tags/tag3.xml><?xml version="1.0" encoding="utf-8"?>
<p:tagLst xmlns:a="http://schemas.openxmlformats.org/drawingml/2006/main" xmlns:r="http://schemas.openxmlformats.org/officeDocument/2006/relationships" xmlns:p="http://schemas.openxmlformats.org/presentationml/2006/main">
  <p:tag name="TIMING" val="|7.7|9.8|10.1"/>
</p:tagLst>
</file>

<file path=ppt/tags/tag4.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Mathematics, Music, and the Guitarmathfest07</Template>
  <TotalTime>12776</TotalTime>
  <Words>2179</Words>
  <Application>Microsoft Office PowerPoint</Application>
  <PresentationFormat>On-screen Show (4:3)</PresentationFormat>
  <Paragraphs>373</Paragraphs>
  <Slides>49</Slides>
  <Notes>5</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2</vt:i4>
      </vt:variant>
      <vt:variant>
        <vt:lpstr>Slide Titles</vt:lpstr>
      </vt:variant>
      <vt:variant>
        <vt:i4>49</vt:i4>
      </vt:variant>
    </vt:vector>
  </HeadingPairs>
  <TitlesOfParts>
    <vt:vector size="58" baseType="lpstr">
      <vt:lpstr>Comic Sans MS</vt:lpstr>
      <vt:lpstr>Arial</vt:lpstr>
      <vt:lpstr>Math1</vt:lpstr>
      <vt:lpstr>Wingdings</vt:lpstr>
      <vt:lpstr>Symbol</vt:lpstr>
      <vt:lpstr>Times New Roman</vt:lpstr>
      <vt:lpstr>Default Design</vt:lpstr>
      <vt:lpstr>Acrobat Document</vt:lpstr>
      <vt:lpstr>Document</vt:lpstr>
      <vt:lpstr>Introduction to Sensible Calculus: A Thematic Approach Workshop  University of Utah  July 7, 2012 Martin Flashman</vt:lpstr>
      <vt:lpstr>The Sensible Calculus Program</vt:lpstr>
      <vt:lpstr> Session I Calculus Mapping Figures</vt:lpstr>
      <vt:lpstr>Mapping Figures</vt:lpstr>
      <vt:lpstr>Written by Howard Swann and John Johnson  A early source for visualizing functions at an elementary level before calculus.  This is copyrighted material!</vt:lpstr>
      <vt:lpstr>Slide 6</vt:lpstr>
      <vt:lpstr>Slide 7</vt:lpstr>
      <vt:lpstr>Slide 8</vt:lpstr>
      <vt:lpstr>Slide 9</vt:lpstr>
      <vt:lpstr>Function Diagrams by Henri Picciotto</vt:lpstr>
      <vt:lpstr>Slide 11</vt:lpstr>
      <vt:lpstr>Mapping Diagrams and Functions </vt:lpstr>
      <vt:lpstr>Ideas  </vt:lpstr>
      <vt:lpstr>Linear Functions: Tables</vt:lpstr>
      <vt:lpstr>Linear Functions: Tables</vt:lpstr>
      <vt:lpstr>Linear Functions: On Graph</vt:lpstr>
      <vt:lpstr>Linear Functions: On Graph</vt:lpstr>
      <vt:lpstr>Linear Functions: On Graph</vt:lpstr>
      <vt:lpstr>Linear Functions: Mapping Figures</vt:lpstr>
      <vt:lpstr>Linear Functions:  Mapping Figures</vt:lpstr>
      <vt:lpstr>Sensible Calculus Resources</vt:lpstr>
      <vt:lpstr>Examples on Excel, Winplot, Geogebra</vt:lpstr>
      <vt:lpstr>Simple Examples are important!</vt:lpstr>
      <vt:lpstr>Slide 24</vt:lpstr>
      <vt:lpstr>Slide 25</vt:lpstr>
      <vt:lpstr>Slide 26</vt:lpstr>
      <vt:lpstr>Slide 27</vt:lpstr>
      <vt:lpstr>Slide 28</vt:lpstr>
      <vt:lpstr>Mapping Figures and The Derivative</vt:lpstr>
      <vt:lpstr>The Sensible Calculus Program Introduction to the Derivative</vt:lpstr>
      <vt:lpstr>End of Session I</vt:lpstr>
      <vt:lpstr>Morning Break: Think about These Problems</vt:lpstr>
      <vt:lpstr>Session II Differential Equations, Approximation and The Fundamental Theorem of Calculus</vt:lpstr>
      <vt:lpstr>The Sensible Calculus Program  The FT of Calculus, DE’s, and Euler’s Method</vt:lpstr>
      <vt:lpstr>Conversion </vt:lpstr>
      <vt:lpstr>End of Session II</vt:lpstr>
      <vt:lpstr>Lunch Break: Think about These Problems</vt:lpstr>
      <vt:lpstr>Session III More on DE’s and Estimations Pedagogy: Fundamental Concepts, not “foundations”.</vt:lpstr>
      <vt:lpstr>The Sensible Calculus Program  More on DE’s, Models and Estimations</vt:lpstr>
      <vt:lpstr>“Pedagogical” Principles</vt:lpstr>
      <vt:lpstr>Slide 41</vt:lpstr>
      <vt:lpstr>End of Session III</vt:lpstr>
      <vt:lpstr>Session IV Amazing Results: Integral of exp(-x2)  Newton’s Estimate of ln(2)</vt:lpstr>
      <vt:lpstr>Amazing Results</vt:lpstr>
      <vt:lpstr>Session V Mapping Figures and Technology</vt:lpstr>
      <vt:lpstr>Examples on Excel, Winplot, Geogebra</vt:lpstr>
      <vt:lpstr>Thanks The End!   Questions?  flashman@humboldt.edu http://www.humboldt.edu/~mef2  </vt:lpstr>
      <vt:lpstr>Mapping Diagrams and Functions </vt:lpstr>
      <vt:lpstr>Slide 49</vt:lpstr>
    </vt:vector>
  </TitlesOfParts>
  <Company>HSU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Mathematics, Music, and the Guitar Martin Flashman</dc:title>
  <dc:creator>Martin Flashman</dc:creator>
  <cp:lastModifiedBy>Martin Flashman</cp:lastModifiedBy>
  <cp:revision>77</cp:revision>
  <dcterms:created xsi:type="dcterms:W3CDTF">2007-07-23T00:44:08Z</dcterms:created>
  <dcterms:modified xsi:type="dcterms:W3CDTF">2012-07-05T14:48:17Z</dcterms:modified>
</cp:coreProperties>
</file>