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738" r:id="rId2"/>
  </p:sldMasterIdLst>
  <p:notesMasterIdLst>
    <p:notesMasterId r:id="rId91"/>
  </p:notesMasterIdLst>
  <p:handoutMasterIdLst>
    <p:handoutMasterId r:id="rId92"/>
  </p:handoutMasterIdLst>
  <p:sldIdLst>
    <p:sldId id="256" r:id="rId3"/>
    <p:sldId id="301" r:id="rId4"/>
    <p:sldId id="366" r:id="rId5"/>
    <p:sldId id="367" r:id="rId6"/>
    <p:sldId id="368" r:id="rId7"/>
    <p:sldId id="369" r:id="rId8"/>
    <p:sldId id="370" r:id="rId9"/>
    <p:sldId id="348" r:id="rId10"/>
    <p:sldId id="371" r:id="rId11"/>
    <p:sldId id="372" r:id="rId12"/>
    <p:sldId id="345" r:id="rId13"/>
    <p:sldId id="373" r:id="rId14"/>
    <p:sldId id="374" r:id="rId15"/>
    <p:sldId id="289" r:id="rId16"/>
    <p:sldId id="293" r:id="rId17"/>
    <p:sldId id="292" r:id="rId18"/>
    <p:sldId id="290" r:id="rId19"/>
    <p:sldId id="294" r:id="rId20"/>
    <p:sldId id="291" r:id="rId21"/>
    <p:sldId id="375" r:id="rId22"/>
    <p:sldId id="376" r:id="rId23"/>
    <p:sldId id="377" r:id="rId24"/>
    <p:sldId id="279" r:id="rId25"/>
    <p:sldId id="378" r:id="rId26"/>
    <p:sldId id="285" r:id="rId27"/>
    <p:sldId id="309" r:id="rId28"/>
    <p:sldId id="304" r:id="rId29"/>
    <p:sldId id="305" r:id="rId30"/>
    <p:sldId id="306" r:id="rId31"/>
    <p:sldId id="307" r:id="rId32"/>
    <p:sldId id="308" r:id="rId33"/>
    <p:sldId id="379" r:id="rId34"/>
    <p:sldId id="302" r:id="rId35"/>
    <p:sldId id="312" r:id="rId36"/>
    <p:sldId id="310" r:id="rId37"/>
    <p:sldId id="326" r:id="rId38"/>
    <p:sldId id="296" r:id="rId39"/>
    <p:sldId id="298" r:id="rId40"/>
    <p:sldId id="385" r:id="rId41"/>
    <p:sldId id="327" r:id="rId42"/>
    <p:sldId id="297" r:id="rId43"/>
    <p:sldId id="380" r:id="rId44"/>
    <p:sldId id="328" r:id="rId45"/>
    <p:sldId id="381" r:id="rId46"/>
    <p:sldId id="362" r:id="rId47"/>
    <p:sldId id="363" r:id="rId48"/>
    <p:sldId id="382" r:id="rId49"/>
    <p:sldId id="383" r:id="rId50"/>
    <p:sldId id="388" r:id="rId51"/>
    <p:sldId id="386" r:id="rId52"/>
    <p:sldId id="350" r:id="rId53"/>
    <p:sldId id="349" r:id="rId54"/>
    <p:sldId id="351" r:id="rId55"/>
    <p:sldId id="354" r:id="rId56"/>
    <p:sldId id="355" r:id="rId57"/>
    <p:sldId id="356" r:id="rId58"/>
    <p:sldId id="357" r:id="rId59"/>
    <p:sldId id="360" r:id="rId60"/>
    <p:sldId id="359" r:id="rId61"/>
    <p:sldId id="331" r:id="rId62"/>
    <p:sldId id="330" r:id="rId63"/>
    <p:sldId id="389" r:id="rId64"/>
    <p:sldId id="390" r:id="rId65"/>
    <p:sldId id="361" r:id="rId66"/>
    <p:sldId id="364" r:id="rId67"/>
    <p:sldId id="365" r:id="rId68"/>
    <p:sldId id="391" r:id="rId69"/>
    <p:sldId id="393" r:id="rId70"/>
    <p:sldId id="394" r:id="rId71"/>
    <p:sldId id="337" r:id="rId72"/>
    <p:sldId id="395" r:id="rId73"/>
    <p:sldId id="315" r:id="rId74"/>
    <p:sldId id="316" r:id="rId75"/>
    <p:sldId id="313" r:id="rId76"/>
    <p:sldId id="314" r:id="rId77"/>
    <p:sldId id="317" r:id="rId78"/>
    <p:sldId id="340" r:id="rId79"/>
    <p:sldId id="341" r:id="rId80"/>
    <p:sldId id="342" r:id="rId81"/>
    <p:sldId id="343" r:id="rId82"/>
    <p:sldId id="344" r:id="rId83"/>
    <p:sldId id="323" r:id="rId84"/>
    <p:sldId id="277" r:id="rId85"/>
    <p:sldId id="384" r:id="rId86"/>
    <p:sldId id="332" r:id="rId87"/>
    <p:sldId id="333" r:id="rId88"/>
    <p:sldId id="396" r:id="rId89"/>
    <p:sldId id="397" r:id="rId90"/>
  </p:sldIdLst>
  <p:sldSz cx="9144000" cy="6858000" type="screen4x3"/>
  <p:notesSz cx="6858000" cy="9083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17" autoAdjust="0"/>
    <p:restoredTop sz="96388" autoAdjust="0"/>
  </p:normalViewPr>
  <p:slideViewPr>
    <p:cSldViewPr>
      <p:cViewPr varScale="1">
        <p:scale>
          <a:sx n="37" d="100"/>
          <a:sy n="37" d="100"/>
        </p:scale>
        <p:origin x="-72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E569953-D288-4891-AABD-FDFACEFECF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58875" y="681038"/>
            <a:ext cx="4541838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6400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A22AEA0-C6CD-4286-ACF1-8A6F1BC3A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58875" y="688975"/>
            <a:ext cx="4538663" cy="3403600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84813" cy="4084637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3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15F5F9F5-AF51-421F-BBA6-2B1EC3BD59C9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74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69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8975"/>
            <a:ext cx="4530725" cy="3397250"/>
          </a:xfrm>
          <a:solidFill>
            <a:srgbClr val="FFFFFF"/>
          </a:solidFill>
          <a:ln/>
        </p:spPr>
      </p:sp>
      <p:sp>
        <p:nvSpPr>
          <p:cNvPr id="1269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76875" cy="3995737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3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212A393A-0CE4-4F85-B2EF-C47A11A99AB1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75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90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8975"/>
            <a:ext cx="4530725" cy="3397250"/>
          </a:xfrm>
          <a:solidFill>
            <a:srgbClr val="FFFFFF"/>
          </a:solidFill>
          <a:ln/>
        </p:spPr>
      </p:sp>
      <p:sp>
        <p:nvSpPr>
          <p:cNvPr id="1290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76875" cy="3995737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5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AE77EF05-D09D-42EF-9763-C01EAEA3C8C8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76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1075" name="Text Box 1"/>
          <p:cNvSpPr txBox="1">
            <a:spLocks noChangeArrowheads="1"/>
          </p:cNvSpPr>
          <p:nvPr/>
        </p:nvSpPr>
        <p:spPr bwMode="auto">
          <a:xfrm>
            <a:off x="3881438" y="8629650"/>
            <a:ext cx="29638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C6DF1472-CD81-4010-BDCD-9A63E71705CA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76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1076" name="Text Box 2"/>
          <p:cNvSpPr txBox="1">
            <a:spLocks noChangeArrowheads="1"/>
          </p:cNvSpPr>
          <p:nvPr/>
        </p:nvSpPr>
        <p:spPr bwMode="auto">
          <a:xfrm>
            <a:off x="1211263" y="688975"/>
            <a:ext cx="4424362" cy="3395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1747" tIns="40874" rIns="81747" bIns="40874" anchor="ctr"/>
          <a:lstStyle/>
          <a:p>
            <a:pPr defTabSz="817563"/>
            <a:endParaRPr lang="en-US" sz="1600" u="none">
              <a:solidFill>
                <a:schemeClr val="bg1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131077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75288" cy="4075112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5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79E377A5-F010-40FF-B0E0-3E0D807500DA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77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3123" name="Text Box 1"/>
          <p:cNvSpPr txBox="1">
            <a:spLocks noChangeArrowheads="1"/>
          </p:cNvSpPr>
          <p:nvPr/>
        </p:nvSpPr>
        <p:spPr bwMode="auto">
          <a:xfrm>
            <a:off x="3881438" y="8629650"/>
            <a:ext cx="29638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7F1EE3C0-73F5-4F25-8897-7AA829F0D012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77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3124" name="Text Box 2"/>
          <p:cNvSpPr txBox="1">
            <a:spLocks noChangeArrowheads="1"/>
          </p:cNvSpPr>
          <p:nvPr/>
        </p:nvSpPr>
        <p:spPr bwMode="auto">
          <a:xfrm>
            <a:off x="3881438" y="8629650"/>
            <a:ext cx="29654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88C7ADB2-0CCB-4990-8866-8FEFD740BDC4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77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3125" name="Text Box 3"/>
          <p:cNvSpPr txBox="1">
            <a:spLocks noChangeArrowheads="1"/>
          </p:cNvSpPr>
          <p:nvPr/>
        </p:nvSpPr>
        <p:spPr bwMode="auto">
          <a:xfrm>
            <a:off x="3881438" y="8629650"/>
            <a:ext cx="29670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4EF8A509-AB8F-46F5-8AC0-48983EE49ADB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77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3126" name="Text Box 4"/>
          <p:cNvSpPr txBox="1">
            <a:spLocks noChangeArrowheads="1"/>
          </p:cNvSpPr>
          <p:nvPr/>
        </p:nvSpPr>
        <p:spPr bwMode="auto">
          <a:xfrm>
            <a:off x="1211263" y="688975"/>
            <a:ext cx="4425950" cy="33988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1747" tIns="40874" rIns="81747" bIns="40874" anchor="ctr"/>
          <a:lstStyle/>
          <a:p>
            <a:pPr defTabSz="817563"/>
            <a:endParaRPr lang="en-US" sz="1600" u="none">
              <a:solidFill>
                <a:schemeClr val="bg1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133127" name="Rectangle 5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75288" cy="4075112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5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E7188A68-2EA0-4D2A-82DB-EA63249095D2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78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5171" name="Text Box 1"/>
          <p:cNvSpPr txBox="1">
            <a:spLocks noChangeArrowheads="1"/>
          </p:cNvSpPr>
          <p:nvPr/>
        </p:nvSpPr>
        <p:spPr bwMode="auto">
          <a:xfrm>
            <a:off x="3881438" y="8629650"/>
            <a:ext cx="29638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9B86E816-4E1B-4D33-AD42-078D1777CD5D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78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5172" name="Text Box 2"/>
          <p:cNvSpPr txBox="1">
            <a:spLocks noChangeArrowheads="1"/>
          </p:cNvSpPr>
          <p:nvPr/>
        </p:nvSpPr>
        <p:spPr bwMode="auto">
          <a:xfrm>
            <a:off x="3881438" y="8629650"/>
            <a:ext cx="29654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3CB651CC-CDC1-4271-9E73-78859F2D5DD2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78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5173" name="Text Box 3"/>
          <p:cNvSpPr txBox="1">
            <a:spLocks noChangeArrowheads="1"/>
          </p:cNvSpPr>
          <p:nvPr/>
        </p:nvSpPr>
        <p:spPr bwMode="auto">
          <a:xfrm>
            <a:off x="3881438" y="8629650"/>
            <a:ext cx="29670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7E130091-DAD5-40F0-BE09-2C3DEA2A376C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78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5174" name="Text Box 4"/>
          <p:cNvSpPr txBox="1">
            <a:spLocks noChangeArrowheads="1"/>
          </p:cNvSpPr>
          <p:nvPr/>
        </p:nvSpPr>
        <p:spPr bwMode="auto">
          <a:xfrm>
            <a:off x="1211263" y="688975"/>
            <a:ext cx="4425950" cy="33988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1747" tIns="40874" rIns="81747" bIns="40874" anchor="ctr"/>
          <a:lstStyle/>
          <a:p>
            <a:pPr defTabSz="817563"/>
            <a:endParaRPr lang="en-US" sz="1600" u="none">
              <a:solidFill>
                <a:schemeClr val="bg1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135175" name="Rectangle 5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75288" cy="4075112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5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E07162CF-B573-4DFE-B4B8-53F31A2DE89C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79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7219" name="Text Box 1"/>
          <p:cNvSpPr txBox="1">
            <a:spLocks noChangeArrowheads="1"/>
          </p:cNvSpPr>
          <p:nvPr/>
        </p:nvSpPr>
        <p:spPr bwMode="auto">
          <a:xfrm>
            <a:off x="3881438" y="8629650"/>
            <a:ext cx="29638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67BCA486-5B7D-45C6-B69E-DEB98AD1DCAB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79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7220" name="Text Box 2"/>
          <p:cNvSpPr txBox="1">
            <a:spLocks noChangeArrowheads="1"/>
          </p:cNvSpPr>
          <p:nvPr/>
        </p:nvSpPr>
        <p:spPr bwMode="auto">
          <a:xfrm>
            <a:off x="3881438" y="8629650"/>
            <a:ext cx="29654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6D2E2C87-0A97-4EA2-8313-0585898E9690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79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7221" name="Text Box 3"/>
          <p:cNvSpPr txBox="1">
            <a:spLocks noChangeArrowheads="1"/>
          </p:cNvSpPr>
          <p:nvPr/>
        </p:nvSpPr>
        <p:spPr bwMode="auto">
          <a:xfrm>
            <a:off x="3881438" y="8629650"/>
            <a:ext cx="29670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CA7276E6-8C5B-4011-A5A8-7037E0DEAF4D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79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7222" name="Text Box 4"/>
          <p:cNvSpPr txBox="1">
            <a:spLocks noChangeArrowheads="1"/>
          </p:cNvSpPr>
          <p:nvPr/>
        </p:nvSpPr>
        <p:spPr bwMode="auto">
          <a:xfrm>
            <a:off x="1211263" y="688975"/>
            <a:ext cx="4425950" cy="33988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1747" tIns="40874" rIns="81747" bIns="40874" anchor="ctr"/>
          <a:lstStyle/>
          <a:p>
            <a:pPr defTabSz="817563"/>
            <a:endParaRPr lang="en-US" sz="1600" u="none">
              <a:solidFill>
                <a:schemeClr val="bg1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137223" name="Rectangle 5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75288" cy="4075112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15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D894AFDB-A628-456D-AED6-E37A6079CA20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80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9267" name="Text Box 1"/>
          <p:cNvSpPr txBox="1">
            <a:spLocks noChangeArrowheads="1"/>
          </p:cNvSpPr>
          <p:nvPr/>
        </p:nvSpPr>
        <p:spPr bwMode="auto">
          <a:xfrm>
            <a:off x="3881438" y="8629650"/>
            <a:ext cx="29638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7543FA38-F287-4430-8F35-4121C188ECDB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80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9268" name="Text Box 2"/>
          <p:cNvSpPr txBox="1">
            <a:spLocks noChangeArrowheads="1"/>
          </p:cNvSpPr>
          <p:nvPr/>
        </p:nvSpPr>
        <p:spPr bwMode="auto">
          <a:xfrm>
            <a:off x="3881438" y="8629650"/>
            <a:ext cx="29654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97C3B696-24E9-4E25-A7CB-D2A5085E05CC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80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9269" name="Text Box 3"/>
          <p:cNvSpPr txBox="1">
            <a:spLocks noChangeArrowheads="1"/>
          </p:cNvSpPr>
          <p:nvPr/>
        </p:nvSpPr>
        <p:spPr bwMode="auto">
          <a:xfrm>
            <a:off x="3881438" y="8629650"/>
            <a:ext cx="2967037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>
              <a:lnSpc>
                <a:spcPct val="95000"/>
              </a:lnSpc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0C0BCDBE-9FDE-4E8B-BDE7-9A52681F4268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</a:rPr>
              <a:pPr algn="r" defTabSz="407988">
                <a:lnSpc>
                  <a:spcPct val="95000"/>
                </a:lnSpc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80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</a:endParaRPr>
          </a:p>
        </p:txBody>
      </p:sp>
      <p:sp>
        <p:nvSpPr>
          <p:cNvPr id="139270" name="Text Box 4"/>
          <p:cNvSpPr txBox="1">
            <a:spLocks noChangeArrowheads="1"/>
          </p:cNvSpPr>
          <p:nvPr/>
        </p:nvSpPr>
        <p:spPr bwMode="auto">
          <a:xfrm>
            <a:off x="1211263" y="688975"/>
            <a:ext cx="4425950" cy="33988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1747" tIns="40874" rIns="81747" bIns="40874" anchor="ctr"/>
          <a:lstStyle/>
          <a:p>
            <a:pPr defTabSz="817563"/>
            <a:endParaRPr lang="en-US" sz="1600" u="none">
              <a:solidFill>
                <a:schemeClr val="bg1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139271" name="Rectangle 5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75288" cy="4075112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58875" y="688975"/>
            <a:ext cx="4538663" cy="3403600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84813" cy="4084637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58875" y="688975"/>
            <a:ext cx="4538663" cy="3403600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84813" cy="4084637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58875" y="688975"/>
            <a:ext cx="4538663" cy="3403600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84813" cy="4084637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881438" y="8629650"/>
            <a:ext cx="2973387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SzPct val="100000"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C5145C41-61EF-4AEE-8B27-AB3E65A8ABE3}" type="slidenum">
              <a:rPr lang="en-US" sz="1300" u="none">
                <a:solidFill>
                  <a:srgbClr val="000000"/>
                </a:solidFill>
                <a:latin typeface="Times New Roman" pitchFamily="18" charset="0"/>
              </a:rPr>
              <a:pPr algn="r" defTabSz="407988" hangingPunct="0">
                <a:lnSpc>
                  <a:spcPct val="95000"/>
                </a:lnSpc>
                <a:buSzPct val="100000"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31</a:t>
            </a:fld>
            <a:endParaRPr lang="en-US" sz="1300" u="none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158875" y="681038"/>
            <a:ext cx="4540250" cy="34083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86400" cy="4087812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5"/>
          <p:cNvSpPr txBox="1">
            <a:spLocks noGrp="1" noChangeArrowheads="1"/>
          </p:cNvSpPr>
          <p:nvPr/>
        </p:nvSpPr>
        <p:spPr bwMode="auto">
          <a:xfrm>
            <a:off x="3884613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tabLst>
                <a:tab pos="0" algn="l"/>
                <a:tab pos="409575" algn="l"/>
                <a:tab pos="819150" algn="l"/>
                <a:tab pos="1230313" algn="l"/>
                <a:tab pos="1639888" algn="l"/>
                <a:tab pos="2051050" algn="l"/>
                <a:tab pos="2460625" algn="l"/>
                <a:tab pos="2871788" algn="l"/>
                <a:tab pos="3281363" algn="l"/>
                <a:tab pos="3692525" algn="l"/>
                <a:tab pos="4102100" algn="l"/>
                <a:tab pos="4511675" algn="l"/>
                <a:tab pos="4922838" algn="l"/>
                <a:tab pos="5332413" algn="l"/>
                <a:tab pos="5743575" algn="l"/>
                <a:tab pos="6153150" algn="l"/>
                <a:tab pos="6564313" algn="l"/>
                <a:tab pos="6973888" algn="l"/>
                <a:tab pos="7385050" algn="l"/>
                <a:tab pos="7794625" algn="l"/>
                <a:tab pos="8205788" algn="l"/>
              </a:tabLst>
            </a:pPr>
            <a:fld id="{9CAD88B5-0DF9-461F-99CF-9BD8F90DC5E0}" type="slidenum">
              <a:rPr lang="en-US" sz="12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  <a:sym typeface="Gill Sans"/>
              </a:rPr>
              <a:pPr algn="r">
                <a:tabLst>
                  <a:tab pos="0" algn="l"/>
                  <a:tab pos="409575" algn="l"/>
                  <a:tab pos="819150" algn="l"/>
                  <a:tab pos="1230313" algn="l"/>
                  <a:tab pos="1639888" algn="l"/>
                  <a:tab pos="2051050" algn="l"/>
                  <a:tab pos="2460625" algn="l"/>
                  <a:tab pos="2871788" algn="l"/>
                  <a:tab pos="3281363" algn="l"/>
                  <a:tab pos="3692525" algn="l"/>
                  <a:tab pos="4102100" algn="l"/>
                  <a:tab pos="4511675" algn="l"/>
                  <a:tab pos="4922838" algn="l"/>
                  <a:tab pos="5332413" algn="l"/>
                  <a:tab pos="5743575" algn="l"/>
                  <a:tab pos="6153150" algn="l"/>
                  <a:tab pos="6564313" algn="l"/>
                  <a:tab pos="6973888" algn="l"/>
                  <a:tab pos="7385050" algn="l"/>
                  <a:tab pos="7794625" algn="l"/>
                  <a:tab pos="8205788" algn="l"/>
                </a:tabLst>
              </a:pPr>
              <a:t>51</a:t>
            </a:fld>
            <a:endParaRPr lang="en-US" sz="12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  <a:sym typeface="Gill Sans"/>
            </a:endParaRPr>
          </a:p>
        </p:txBody>
      </p:sp>
      <p:sp>
        <p:nvSpPr>
          <p:cNvPr id="64515" name="Text Box 1"/>
          <p:cNvSpPr txBox="1">
            <a:spLocks noChangeArrowheads="1"/>
          </p:cNvSpPr>
          <p:nvPr/>
        </p:nvSpPr>
        <p:spPr bwMode="auto">
          <a:xfrm>
            <a:off x="3881438" y="8629650"/>
            <a:ext cx="2949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344EA25-6382-4F67-9CFC-8E41B053870D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Arial Unicode MS"/>
                <a:cs typeface="Arial Unicode MS"/>
                <a:sym typeface="Gill Sans"/>
              </a:rPr>
              <a:pPr algn="r">
                <a:lnSpc>
                  <a:spcPct val="95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51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Arial Unicode MS"/>
              <a:cs typeface="Arial Unicode MS"/>
              <a:sym typeface="Gill Sans"/>
            </a:endParaRPr>
          </a:p>
        </p:txBody>
      </p:sp>
      <p:sp>
        <p:nvSpPr>
          <p:cNvPr id="64516" name="Text Box 2"/>
          <p:cNvSpPr txBox="1">
            <a:spLocks noChangeArrowheads="1"/>
          </p:cNvSpPr>
          <p:nvPr/>
        </p:nvSpPr>
        <p:spPr bwMode="auto">
          <a:xfrm>
            <a:off x="1214438" y="688975"/>
            <a:ext cx="4403725" cy="3381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2058" tIns="41029" rIns="82058" bIns="41029" anchor="ctr"/>
          <a:lstStyle/>
          <a:p>
            <a:endParaRPr lang="en-US" sz="1200" u="none">
              <a:solidFill>
                <a:srgbClr val="000000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64517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13238"/>
            <a:ext cx="5461000" cy="4060825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 txBox="1">
            <a:spLocks noGrp="1" noChangeArrowheads="1"/>
          </p:cNvSpPr>
          <p:nvPr/>
        </p:nvSpPr>
        <p:spPr bwMode="auto">
          <a:xfrm>
            <a:off x="3881438" y="8628063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09575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9575" algn="l"/>
                <a:tab pos="819150" algn="l"/>
                <a:tab pos="1231900" algn="l"/>
                <a:tab pos="1641475" algn="l"/>
                <a:tab pos="2051050" algn="l"/>
                <a:tab pos="2460625" algn="l"/>
                <a:tab pos="2873375" algn="l"/>
                <a:tab pos="3282950" algn="l"/>
                <a:tab pos="3692525" algn="l"/>
                <a:tab pos="4102100" algn="l"/>
                <a:tab pos="4511675" algn="l"/>
                <a:tab pos="4924425" algn="l"/>
                <a:tab pos="5334000" algn="l"/>
                <a:tab pos="5743575" algn="l"/>
                <a:tab pos="6153150" algn="l"/>
                <a:tab pos="6564313" algn="l"/>
                <a:tab pos="6975475" algn="l"/>
                <a:tab pos="7385050" algn="l"/>
                <a:tab pos="7794625" algn="l"/>
                <a:tab pos="8205788" algn="l"/>
              </a:tabLst>
            </a:pPr>
            <a:fld id="{FB4B5DE3-91C3-47BC-80B3-AB2AB98FB343}" type="slidenum">
              <a:rPr lang="en-US" sz="12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N W3"/>
              </a:rPr>
              <a:pPr algn="r" defTabSz="409575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9575" algn="l"/>
                  <a:tab pos="819150" algn="l"/>
                  <a:tab pos="1231900" algn="l"/>
                  <a:tab pos="1641475" algn="l"/>
                  <a:tab pos="2051050" algn="l"/>
                  <a:tab pos="2460625" algn="l"/>
                  <a:tab pos="2873375" algn="l"/>
                  <a:tab pos="3282950" algn="l"/>
                  <a:tab pos="3692525" algn="l"/>
                  <a:tab pos="4102100" algn="l"/>
                  <a:tab pos="4511675" algn="l"/>
                  <a:tab pos="4924425" algn="l"/>
                  <a:tab pos="5334000" algn="l"/>
                  <a:tab pos="5743575" algn="l"/>
                  <a:tab pos="6153150" algn="l"/>
                  <a:tab pos="6564313" algn="l"/>
                  <a:tab pos="6975475" algn="l"/>
                  <a:tab pos="7385050" algn="l"/>
                  <a:tab pos="7794625" algn="l"/>
                  <a:tab pos="8205788" algn="l"/>
                </a:tabLst>
              </a:pPr>
              <a:t>65</a:t>
            </a:fld>
            <a:endParaRPr lang="en-US" sz="12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N W3"/>
            </a:endParaRPr>
          </a:p>
        </p:txBody>
      </p:sp>
      <p:sp>
        <p:nvSpPr>
          <p:cNvPr id="1187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88975"/>
            <a:ext cx="4538662" cy="3405188"/>
          </a:xfrm>
          <a:solidFill>
            <a:srgbClr val="FFFFFF"/>
          </a:solidFill>
          <a:ln/>
        </p:spPr>
      </p:sp>
      <p:sp>
        <p:nvSpPr>
          <p:cNvPr id="1187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86400" cy="4089400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13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2156913D-6AC7-45D6-A0DE-5C709E1B16BF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72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28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8975"/>
            <a:ext cx="4530725" cy="3397250"/>
          </a:xfrm>
          <a:solidFill>
            <a:srgbClr val="FFFFFF"/>
          </a:solidFill>
          <a:ln/>
        </p:spPr>
      </p:sp>
      <p:sp>
        <p:nvSpPr>
          <p:cNvPr id="1228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76875" cy="3995737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3"/>
          <p:cNvSpPr txBox="1">
            <a:spLocks noGrp="1" noChangeArrowheads="1"/>
          </p:cNvSpPr>
          <p:nvPr/>
        </p:nvSpPr>
        <p:spPr bwMode="auto">
          <a:xfrm>
            <a:off x="3881438" y="8629650"/>
            <a:ext cx="2971800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07988" algn="l"/>
                <a:tab pos="817563" algn="l"/>
                <a:tab pos="1225550" algn="l"/>
                <a:tab pos="1635125" algn="l"/>
                <a:tab pos="2043113" algn="l"/>
                <a:tab pos="2452688" algn="l"/>
                <a:tab pos="2860675" algn="l"/>
                <a:tab pos="3270250" algn="l"/>
                <a:tab pos="3678238" algn="l"/>
                <a:tab pos="4087813" algn="l"/>
                <a:tab pos="4495800" algn="l"/>
                <a:tab pos="4905375" algn="l"/>
                <a:tab pos="5313363" algn="l"/>
                <a:tab pos="5722938" algn="l"/>
                <a:tab pos="6130925" algn="l"/>
                <a:tab pos="6540500" algn="l"/>
                <a:tab pos="6948488" algn="l"/>
                <a:tab pos="7356475" algn="l"/>
                <a:tab pos="7766050" algn="l"/>
                <a:tab pos="8174038" algn="l"/>
              </a:tabLst>
            </a:pPr>
            <a:fld id="{980702FE-FCD7-44DE-8CC4-67AADE88BF10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07988" algn="l"/>
                  <a:tab pos="817563" algn="l"/>
                  <a:tab pos="1225550" algn="l"/>
                  <a:tab pos="1635125" algn="l"/>
                  <a:tab pos="2043113" algn="l"/>
                  <a:tab pos="2452688" algn="l"/>
                  <a:tab pos="2860675" algn="l"/>
                  <a:tab pos="3270250" algn="l"/>
                  <a:tab pos="3678238" algn="l"/>
                  <a:tab pos="4087813" algn="l"/>
                  <a:tab pos="4495800" algn="l"/>
                  <a:tab pos="4905375" algn="l"/>
                  <a:tab pos="5313363" algn="l"/>
                  <a:tab pos="5722938" algn="l"/>
                  <a:tab pos="6130925" algn="l"/>
                  <a:tab pos="6540500" algn="l"/>
                  <a:tab pos="6948488" algn="l"/>
                  <a:tab pos="7356475" algn="l"/>
                  <a:tab pos="7766050" algn="l"/>
                  <a:tab pos="8174038" algn="l"/>
                </a:tabLst>
              </a:pPr>
              <a:t>73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49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8975"/>
            <a:ext cx="4530725" cy="3397250"/>
          </a:xfrm>
          <a:solidFill>
            <a:srgbClr val="FFFFFF"/>
          </a:solidFill>
          <a:ln/>
        </p:spPr>
      </p:sp>
      <p:sp>
        <p:nvSpPr>
          <p:cNvPr id="1249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13238"/>
            <a:ext cx="5476875" cy="3995737"/>
          </a:xfrm>
          <a:noFill/>
          <a:ln/>
        </p:spPr>
        <p:txBody>
          <a:bodyPr wrap="none" lIns="0" tIns="0" rIns="0" bIns="0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6AC3D-768C-4B36-83D4-F49E49570196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ABE2A-5515-4E0E-9C25-716B29A58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37A33-D175-46E9-9A58-A7BCA50D01D2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002D4-BD85-4B17-9B25-F40059FE1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23BEF-BA0B-4D41-9278-1F1F41914402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C2240-D67E-4E77-A3C8-A01455E18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27731-B95E-4185-AB82-19277805B525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11F14-B256-4C39-8D51-5E8341640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eaLnBrk="0" hangingPunct="0">
              <a:defRPr/>
            </a:pPr>
            <a:endParaRPr lang="en-US">
              <a:cs typeface="Arial" pitchFamily="34" charset="0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pitchFamily="34" charset="0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cs typeface="Arial" pitchFamily="34" charset="0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Arial" pitchFamily="34" charset="0"/>
              </a:endParaRPr>
            </a:p>
          </p:txBody>
        </p:sp>
      </p:grpSp>
      <p:sp>
        <p:nvSpPr>
          <p:cNvPr id="51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F1B92-3E28-4F98-B51C-F9904D11B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4FCBA-D0C3-4962-AA84-DC5FD63193EB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C711A-B023-42DA-AE29-FEC47C348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A64EB-29B1-49CF-BAA9-A50836DDE8FF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5D767-8651-4602-A3AD-DE8B3861D6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290CF-E707-4578-BE0E-AFF71A20F258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AFF38-BBAB-4ECB-B1D6-A9B3EE4B7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5D0F9-5BBD-47C4-AD1F-966B64FFD3DF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D5103-7BA4-4847-9A07-C6C13E706F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A824D-514C-43DB-B21B-B6C05D00E26E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6C8A4-5848-4F95-8BE5-5EF967255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748A9-0E7F-407B-9B2D-AA568C542BF7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2CCED-AA74-496A-860F-10391ECE4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20912-9DBA-4B31-8697-5DFAD3459356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6039B-5182-44D3-82D4-A7D22D6A7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00A7E-38EF-497B-A0A8-083B04F55AB7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FE1F9-09AC-461A-B78F-15A43636C6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u="none">
                <a:latin typeface="+mn-lt"/>
                <a:cs typeface="+mn-cs"/>
              </a:defRPr>
            </a:lvl1pPr>
          </a:lstStyle>
          <a:p>
            <a:pPr>
              <a:defRPr/>
            </a:pPr>
            <a:fld id="{4458C335-B0D5-433A-87E3-2E86123FE8FE}" type="datetimeFigureOut">
              <a:rPr lang="en-US"/>
              <a:pPr>
                <a:defRPr/>
              </a:pPr>
              <a:t>7/4/2012</a:t>
            </a:fld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u="none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u="none">
                <a:latin typeface="+mn-lt"/>
                <a:cs typeface="+mn-cs"/>
              </a:defRPr>
            </a:lvl1pPr>
          </a:lstStyle>
          <a:p>
            <a:pPr>
              <a:defRPr/>
            </a:pPr>
            <a:fld id="{1DD40D0D-8ADA-49D9-86E7-93D862A49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49" r:id="rId2"/>
    <p:sldLayoutId id="2147483748" r:id="rId3"/>
    <p:sldLayoutId id="2147483747" r:id="rId4"/>
    <p:sldLayoutId id="2147483746" r:id="rId5"/>
    <p:sldLayoutId id="2147483745" r:id="rId6"/>
    <p:sldLayoutId id="2147483744" r:id="rId7"/>
    <p:sldLayoutId id="2147483743" r:id="rId8"/>
    <p:sldLayoutId id="2147483742" r:id="rId9"/>
    <p:sldLayoutId id="2147483741" r:id="rId10"/>
    <p:sldLayoutId id="214748374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" name="Rectangle 2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91748E4-B3F0-4131-B99B-80AC53874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9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lashman@humboldt.edu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edpage.org/func-diag/index.html" TargetMode="External"/><Relationship Id="rId2" Type="http://schemas.openxmlformats.org/officeDocument/2006/relationships/hyperlink" Target="http://www.sparknotes.com/math/algebra2/function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ath.duke.edu/education/prep02/teams/prep-12/" TargetMode="External"/><Relationship Id="rId5" Type="http://schemas.openxmlformats.org/officeDocument/2006/relationships/hyperlink" Target="http://www.mathedpage.org/rights.html" TargetMode="External"/><Relationship Id="rId4" Type="http://schemas.openxmlformats.org/officeDocument/2006/relationships/hyperlink" Target="http://www.mathedpage.org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tfiglinear.wp2" TargetMode="External"/><Relationship Id="rId7" Type="http://schemas.openxmlformats.org/officeDocument/2006/relationships/hyperlink" Target="Composition.ggb" TargetMode="External"/><Relationship Id="rId2" Type="http://schemas.openxmlformats.org/officeDocument/2006/relationships/hyperlink" Target="mappingfig_linear.xl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dynagraphs.ggb" TargetMode="External"/><Relationship Id="rId5" Type="http://schemas.openxmlformats.org/officeDocument/2006/relationships/hyperlink" Target="http://www.geogebra.org/forum/download/file.php?id=9464" TargetMode="External"/><Relationship Id="rId4" Type="http://schemas.openxmlformats.org/officeDocument/2006/relationships/hyperlink" Target="file:///G:\FlashSpace\peanut\tfigwvel.wp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th.duke.edu/education/prep02/teams/prep-12/" TargetMode="External"/><Relationship Id="rId7" Type="http://schemas.openxmlformats.org/officeDocument/2006/relationships/hyperlink" Target="http://demonstrations.wolfram.com/ComposingFunctionsUsingDynagraphs/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hyperlink" Target="http://demonstrations.wolfram.com/Dynagraphs/" TargetMode="External"/><Relationship Id="rId5" Type="http://schemas.openxmlformats.org/officeDocument/2006/relationships/hyperlink" Target="http://www.dynamicgeometry.com/JavaSketchpad/Gallery/Trigonometry_and_Analytic_Geometry/Dynagraphs.html" TargetMode="External"/><Relationship Id="rId4" Type="http://schemas.openxmlformats.org/officeDocument/2006/relationships/hyperlink" Target="http://users.humboldt.edu/flashman/TFLINX.HTM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math.sjsu.edu/~swann/swann.html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tfig_Trig_comp.wp2" TargetMode="External"/><Relationship Id="rId2" Type="http://schemas.openxmlformats.org/officeDocument/2006/relationships/hyperlink" Target="tfig_trig.wp2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circles_sines.wp2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dot_races2.wp2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emf"/><Relationship Id="rId4" Type="http://schemas.openxmlformats.org/officeDocument/2006/relationships/image" Target="../media/image3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hyperlink" Target="tfig_Trig_comp.wp2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mailto:flashman@humboldt.edu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gebra.org/forum/viewtopic.php?f=2&amp;t=22592&amp;sid=2d9fd602bf0937636a9c55f83de7ee1b&amp;start=30" TargetMode="External"/><Relationship Id="rId2" Type="http://schemas.openxmlformats.org/officeDocument/2006/relationships/hyperlink" Target="http://www.geogebra.org/forum/viewtopic.php?f=2&amp;t=22592&amp;sd=d&amp;start=1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uff.br/cdme/c1d/c1d-html/c1d-en.html" TargetMode="Externa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mailto:flashman@humboldt.edu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3400" y="228600"/>
            <a:ext cx="7924800" cy="37338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z="4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en-US" sz="4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Mapping Figures Workshop	</a:t>
            </a:r>
            <a:b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University of Utah	</a:t>
            </a:r>
            <a:b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July 6, 2012</a:t>
            </a:r>
            <a:r>
              <a:rPr lang="en-US" sz="4000" dirty="0" smtClean="0">
                <a:solidFill>
                  <a:srgbClr val="D9D9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</a:t>
            </a:r>
            <a:br>
              <a:rPr lang="en-US" sz="4000" dirty="0" smtClean="0">
                <a:solidFill>
                  <a:srgbClr val="D9D9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dirty="0" smtClean="0">
                <a:solidFill>
                  <a:srgbClr val="D9D9D9"/>
                </a:solidFill>
              </a:rPr>
              <a:t/>
            </a:r>
            <a:br>
              <a:rPr lang="en-US" sz="4800" dirty="0" smtClean="0">
                <a:solidFill>
                  <a:srgbClr val="D9D9D9"/>
                </a:solidFill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Martin 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Flashman</a:t>
            </a: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295400" y="4362450"/>
            <a:ext cx="6477000" cy="114935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Professor of Mathematics</a:t>
            </a:r>
            <a:r>
              <a:rPr lang="en-US" sz="41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1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1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Humboldt State University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smtClean="0">
                <a:effectLst>
                  <a:outerShdw blurRad="38100" dist="38100" dir="2700000" algn="tl">
                    <a:srgbClr val="000000"/>
                  </a:outerShdw>
                </a:effectLst>
                <a:hlinkClick r:id="rId3"/>
              </a:rPr>
              <a:t>flashman@humboldt.edu</a:t>
            </a:r>
            <a:r>
              <a:rPr lang="en-US" sz="1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http://users.humboldt.edu/flashman </a:t>
            </a:r>
          </a:p>
        </p:txBody>
      </p:sp>
    </p:spTree>
    <p:custDataLst>
      <p:tags r:id="rId1"/>
    </p:custDataLst>
  </p:cSld>
  <p:clrMapOvr>
    <a:masterClrMapping/>
  </p:clrMapOvr>
  <p:transition advTm="1200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>
            <p:ph/>
          </p:nvPr>
        </p:nvGraphicFramePr>
        <p:xfrm>
          <a:off x="381000" y="533400"/>
          <a:ext cx="8610600" cy="5737225"/>
        </p:xfrm>
        <a:graphic>
          <a:graphicData uri="http://schemas.openxmlformats.org/presentationml/2006/ole">
            <p:oleObj spid="_x0000_s152578" name="Acrobat Document" r:id="rId3" imgW="5830114" imgH="7542857" progId="AcroExch.Document.7">
              <p:embed/>
            </p:oleObj>
          </a:graphicData>
        </a:graphic>
      </p:graphicFrame>
      <p:sp>
        <p:nvSpPr>
          <p:cNvPr id="152579" name="Line 3"/>
          <p:cNvSpPr>
            <a:spLocks noChangeShapeType="1"/>
          </p:cNvSpPr>
          <p:nvPr/>
        </p:nvSpPr>
        <p:spPr bwMode="auto">
          <a:xfrm flipV="1">
            <a:off x="1828800" y="2971800"/>
            <a:ext cx="15240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1219200" y="3581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u="none"/>
              <a:t>a</a:t>
            </a:r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7391400" y="2438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u="none"/>
              <a:t>b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657600" y="2819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u="none"/>
              <a:t>b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6705600" y="2438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u="none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Mapping Diagrams and Functions 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>
                <a:hlinkClick r:id="rId2"/>
              </a:rPr>
              <a:t>SparkNotes › Math Study Guides › Algebra II: Functions </a:t>
            </a:r>
            <a:r>
              <a:rPr lang="en-US" sz="2800" smtClean="0"/>
              <a:t>Traditional treatment.</a:t>
            </a:r>
          </a:p>
          <a:p>
            <a:pPr lvl="3"/>
            <a:r>
              <a:rPr lang="en-US" sz="1800" smtClean="0">
                <a:hlinkClick r:id="rId2"/>
              </a:rPr>
              <a:t>http://www.sparknotes.com/math/algebra2/functions/</a:t>
            </a:r>
            <a:endParaRPr lang="en-US" sz="1800" smtClean="0"/>
          </a:p>
          <a:p>
            <a:r>
              <a:rPr lang="en-US" sz="2800" b="1" u="sng" smtClean="0">
                <a:hlinkClick r:id="rId3"/>
              </a:rPr>
              <a:t>Function Diagrams</a:t>
            </a:r>
            <a:r>
              <a:rPr lang="en-US" sz="2800" b="1" u="sng" smtClean="0"/>
              <a:t>.</a:t>
            </a:r>
            <a:r>
              <a:rPr lang="en-US" sz="2800" b="1" smtClean="0"/>
              <a:t> by Henri Picciotto</a:t>
            </a:r>
            <a:br>
              <a:rPr lang="en-US" sz="2800" b="1" smtClean="0"/>
            </a:br>
            <a:r>
              <a:rPr lang="en-US" sz="2800" b="1" smtClean="0"/>
              <a:t>Excellent Resources!</a:t>
            </a:r>
          </a:p>
          <a:p>
            <a:pPr lvl="1"/>
            <a:r>
              <a:rPr lang="en-US" sz="2400" b="1" smtClean="0">
                <a:hlinkClick r:id="rId4"/>
              </a:rPr>
              <a:t>Henri Picciotto's Math Education Page</a:t>
            </a:r>
            <a:endParaRPr lang="en-US" sz="2400" b="1" smtClean="0"/>
          </a:p>
          <a:p>
            <a:pPr lvl="1"/>
            <a:r>
              <a:rPr lang="en-US" sz="2400" b="1" smtClean="0">
                <a:hlinkClick r:id="rId5"/>
              </a:rPr>
              <a:t>Some rights reserved</a:t>
            </a:r>
            <a:r>
              <a:rPr lang="en-US" sz="2400" smtClean="0"/>
              <a:t>   </a:t>
            </a:r>
          </a:p>
          <a:p>
            <a:r>
              <a:rPr lang="en-US" sz="2800" u="sng" smtClean="0"/>
              <a:t>Flashman, Yanosko, Kim</a:t>
            </a:r>
            <a:br>
              <a:rPr lang="en-US" sz="2800" u="sng" smtClean="0"/>
            </a:br>
            <a:r>
              <a:rPr lang="en-US" sz="2800" u="sng" smtClean="0">
                <a:hlinkClick r:id="rId6"/>
              </a:rPr>
              <a:t>https://www.math.duke.edu//education/prep02/teams/prep-12/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Outline of Remainder of Morning…</a:t>
            </a:r>
          </a:p>
        </p:txBody>
      </p:sp>
      <p:sp>
        <p:nvSpPr>
          <p:cNvPr id="15360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71600"/>
            <a:ext cx="8229600" cy="4495800"/>
          </a:xfrm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Linear Functions: They are everywhere!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Tables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Graphs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Mapping Figures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Excel, Winplot and other technology Examples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Characteristics and Questions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Understanding Linear Functions Visually.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Visualizing Linear Functions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83058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Comic Sans MS" pitchFamily="66" charset="0"/>
              </a:rPr>
              <a:t>Linear functions are both necessary, and understandable- even without considering their graphs.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Comic Sans MS" pitchFamily="66" charset="0"/>
              </a:rPr>
              <a:t>There is a sensible way to visualize them using “mapping figures.”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Comic Sans MS" pitchFamily="66" charset="0"/>
              </a:rPr>
              <a:t>Examples of </a:t>
            </a:r>
            <a:r>
              <a:rPr lang="en-US" sz="2400" u="sng" smtClean="0">
                <a:latin typeface="Comic Sans MS" pitchFamily="66" charset="0"/>
              </a:rPr>
              <a:t>important function features (like “slope” and intercepts) </a:t>
            </a:r>
            <a:r>
              <a:rPr lang="en-US" sz="2400" smtClean="0">
                <a:latin typeface="Comic Sans MS" pitchFamily="66" charset="0"/>
              </a:rPr>
              <a:t>will be illustrated with mapping figures.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Comic Sans MS" pitchFamily="66" charset="0"/>
              </a:rPr>
              <a:t>Examples of activities for students that engage understanding both function and linearity concepts.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Comic Sans MS" pitchFamily="66" charset="0"/>
              </a:rPr>
              <a:t>Examples of these mappings using simple straight edges as well as technology such as Winplot (freeware from Peanut Software), Geogebra, and possibly Mathematica and GSP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Comic Sans MS" pitchFamily="66" charset="0"/>
              </a:rPr>
              <a:t>Winplot is available from http://math.exeter.edu/rparris/peanut/</a:t>
            </a:r>
          </a:p>
        </p:txBody>
      </p:sp>
    </p:spTree>
    <p:custDataLst>
      <p:tags r:id="rId1"/>
    </p:custDataLst>
  </p:cSld>
  <p:clrMapOvr>
    <a:masterClrMapping/>
  </p:clrMapOvr>
  <p:transition advTm="5765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Functions: </a:t>
            </a:r>
            <a:b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They are everywhere!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Where do you find Linear Functions?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At home:</a:t>
            </a:r>
            <a:br>
              <a:rPr lang="en-US" smtClean="0">
                <a:latin typeface="Comic Sans MS" pitchFamily="66" charset="0"/>
              </a:rPr>
            </a:br>
            <a:endParaRPr lang="en-US" smtClean="0">
              <a:latin typeface="Comic Sans MS" pitchFamily="66" charset="0"/>
            </a:endParaRP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On the road:</a:t>
            </a:r>
            <a:br>
              <a:rPr lang="en-US" smtClean="0">
                <a:latin typeface="Comic Sans MS" pitchFamily="66" charset="0"/>
              </a:rPr>
            </a:br>
            <a:endParaRPr lang="en-US" smtClean="0">
              <a:latin typeface="Comic Sans MS" pitchFamily="66" charset="0"/>
            </a:endParaRP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At the store:</a:t>
            </a:r>
            <a:br>
              <a:rPr lang="en-US" smtClean="0">
                <a:latin typeface="Comic Sans MS" pitchFamily="66" charset="0"/>
              </a:rPr>
            </a:br>
            <a:endParaRPr lang="en-US" smtClean="0">
              <a:latin typeface="Comic Sans MS" pitchFamily="66" charset="0"/>
            </a:endParaRP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In Sports/ Games</a:t>
            </a:r>
          </a:p>
          <a:p>
            <a:pPr lvl="1" eaLnBrk="1" hangingPunct="1">
              <a:buFontTx/>
              <a:buNone/>
            </a:pPr>
            <a:endParaRPr lang="en-US" smtClean="0">
              <a:latin typeface="Comic Sans MS" pitchFamily="66" charset="0"/>
            </a:endParaRPr>
          </a:p>
          <a:p>
            <a:pPr lvl="1" eaLnBrk="1" hangingPunct="1"/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Functions: Tables</a:t>
            </a:r>
          </a:p>
        </p:txBody>
      </p:sp>
      <p:graphicFrame>
        <p:nvGraphicFramePr>
          <p:cNvPr id="10274" name="Group 34"/>
          <p:cNvGraphicFramePr>
            <a:graphicFrameLocks noGrp="1"/>
          </p:cNvGraphicFramePr>
          <p:nvPr>
            <p:ph sz="half" idx="4294967295"/>
          </p:nvPr>
        </p:nvGraphicFramePr>
        <p:xfrm>
          <a:off x="1066800" y="16002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- 7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  <p:sp>
        <p:nvSpPr>
          <p:cNvPr id="26655" name="Content Placeholder 4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Complete the table.</a:t>
            </a:r>
          </a:p>
          <a:p>
            <a:pPr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x = 3,2,1,0,-1,-2,-3</a:t>
            </a:r>
          </a:p>
          <a:p>
            <a:pPr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f(x) = 5x – 7</a:t>
            </a:r>
          </a:p>
          <a:p>
            <a:pPr eaLnBrk="1" hangingPunct="1">
              <a:buFontTx/>
              <a:buNone/>
            </a:pPr>
            <a:endParaRPr lang="en-US" sz="2800" smtClean="0"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f(0) = ___?</a:t>
            </a:r>
          </a:p>
          <a:p>
            <a:pPr eaLnBrk="1" hangingPunct="1">
              <a:buFontTx/>
              <a:buNone/>
            </a:pPr>
            <a:endParaRPr lang="en-US" sz="2800" smtClean="0"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For which x is f(x) &gt; 0?</a:t>
            </a:r>
          </a:p>
          <a:p>
            <a:pPr eaLnBrk="1" hangingPunct="1">
              <a:buFontTx/>
              <a:buNone/>
            </a:pPr>
            <a:endParaRPr lang="en-US" sz="2800" i="1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Functions: Tables</a:t>
            </a:r>
          </a:p>
        </p:txBody>
      </p:sp>
      <p:sp>
        <p:nvSpPr>
          <p:cNvPr id="27650" name="Content Placeholder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000" b="1" u="sng" smtClean="0">
                <a:latin typeface="Comic Sans MS" pitchFamily="66" charset="0"/>
              </a:rPr>
              <a:t> x    f(x)=5x-7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3                8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2                3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1               -2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0               -7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-1              -12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-2              -17</a:t>
            </a:r>
          </a:p>
          <a:p>
            <a:pPr algn="ctr" eaLnBrk="1" hangingPunct="1">
              <a:buFontTx/>
              <a:buNone/>
            </a:pPr>
            <a:r>
              <a:rPr lang="en-US" sz="2000" b="1" smtClean="0">
                <a:latin typeface="Comic Sans MS" pitchFamily="66" charset="0"/>
              </a:rPr>
              <a:t>-3              -22</a:t>
            </a:r>
            <a:endParaRPr lang="en-US" sz="2000" smtClean="0">
              <a:latin typeface="Comic Sans MS" pitchFamily="66" charset="0"/>
            </a:endParaRPr>
          </a:p>
        </p:txBody>
      </p:sp>
      <p:graphicFrame>
        <p:nvGraphicFramePr>
          <p:cNvPr id="11270" name="Group 6"/>
          <p:cNvGraphicFramePr>
            <a:graphicFrameLocks noGrp="1"/>
          </p:cNvGraphicFramePr>
          <p:nvPr/>
        </p:nvGraphicFramePr>
        <p:xfrm>
          <a:off x="1066800" y="16002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–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8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  <p:sp>
        <p:nvSpPr>
          <p:cNvPr id="27680" name="Content Placeholder 4"/>
          <p:cNvSpPr>
            <a:spLocks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u="none"/>
              <a:t>Complete the table.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u="none"/>
              <a:t>x = 3,2,1,0,-1,-2,-3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u="none"/>
              <a:t>f(x) = 5x – 7</a:t>
            </a:r>
          </a:p>
          <a:p>
            <a:pPr marL="342900" indent="-342900">
              <a:spcBef>
                <a:spcPct val="20000"/>
              </a:spcBef>
            </a:pPr>
            <a:endParaRPr lang="en-US" sz="2800" u="none"/>
          </a:p>
          <a:p>
            <a:pPr marL="342900" indent="-342900">
              <a:spcBef>
                <a:spcPct val="20000"/>
              </a:spcBef>
            </a:pPr>
            <a:r>
              <a:rPr lang="en-US" sz="2800" u="none"/>
              <a:t>f(0) = ___?</a:t>
            </a:r>
          </a:p>
          <a:p>
            <a:pPr marL="342900" indent="-342900">
              <a:spcBef>
                <a:spcPct val="20000"/>
              </a:spcBef>
            </a:pPr>
            <a:endParaRPr lang="en-US" sz="2800" u="none"/>
          </a:p>
          <a:p>
            <a:pPr marL="342900" indent="-342900">
              <a:spcBef>
                <a:spcPct val="20000"/>
              </a:spcBef>
            </a:pPr>
            <a:r>
              <a:rPr lang="en-US" sz="2800" u="none"/>
              <a:t>For which x is f(x) &gt; 0?</a:t>
            </a:r>
          </a:p>
          <a:p>
            <a:pPr marL="342900" indent="-342900">
              <a:spcBef>
                <a:spcPct val="20000"/>
              </a:spcBef>
            </a:pPr>
            <a:endParaRPr lang="en-US" sz="2800" i="1" u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Functions: On Graph</a:t>
            </a:r>
          </a:p>
        </p:txBody>
      </p:sp>
      <p:sp>
        <p:nvSpPr>
          <p:cNvPr id="28674" name="Content Placeholder 4"/>
          <p:cNvSpPr>
            <a:spLocks noGrp="1"/>
          </p:cNvSpPr>
          <p:nvPr>
            <p:ph sz="half" idx="4294967295"/>
          </p:nvPr>
        </p:nvSpPr>
        <p:spPr>
          <a:xfrm>
            <a:off x="4800600" y="1371600"/>
            <a:ext cx="4038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Plot Points (x , 5x - 7):</a:t>
            </a:r>
          </a:p>
          <a:p>
            <a:pPr eaLnBrk="1" hangingPunct="1"/>
            <a:endParaRPr lang="en-US" sz="2800" smtClean="0">
              <a:latin typeface="Comic Sans MS" pitchFamily="66" charset="0"/>
            </a:endParaRPr>
          </a:p>
          <a:p>
            <a:pPr eaLnBrk="1" hangingPunct="1"/>
            <a:endParaRPr lang="en-US" sz="2800" smtClean="0">
              <a:latin typeface="Comic Sans MS" pitchFamily="66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752600"/>
            <a:ext cx="203993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324" name="Group 36"/>
          <p:cNvGraphicFramePr>
            <a:graphicFrameLocks noGrp="1"/>
          </p:cNvGraphicFramePr>
          <p:nvPr/>
        </p:nvGraphicFramePr>
        <p:xfrm>
          <a:off x="5257800" y="23622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–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8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Functions: On Graph</a:t>
            </a:r>
          </a:p>
        </p:txBody>
      </p:sp>
      <p:sp>
        <p:nvSpPr>
          <p:cNvPr id="29698" name="Content Placeholder 4"/>
          <p:cNvSpPr>
            <a:spLocks noGrp="1"/>
          </p:cNvSpPr>
          <p:nvPr>
            <p:ph sz="half" idx="4294967295"/>
          </p:nvPr>
        </p:nvSpPr>
        <p:spPr>
          <a:xfrm>
            <a:off x="4648200" y="1219200"/>
            <a:ext cx="4038600" cy="4724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Connect Points </a:t>
            </a:r>
            <a:br>
              <a:rPr lang="en-US" sz="2800" smtClean="0">
                <a:latin typeface="Comic Sans MS" pitchFamily="66" charset="0"/>
              </a:rPr>
            </a:br>
            <a:r>
              <a:rPr lang="en-US" sz="2800" smtClean="0">
                <a:latin typeface="Comic Sans MS" pitchFamily="66" charset="0"/>
              </a:rPr>
              <a:t>(x , 5x - 7):</a:t>
            </a:r>
          </a:p>
          <a:p>
            <a:pPr eaLnBrk="1" hangingPunct="1"/>
            <a:endParaRPr lang="en-US" sz="2800" smtClean="0">
              <a:latin typeface="Comic Sans MS" pitchFamily="66" charset="0"/>
            </a:endParaRPr>
          </a:p>
          <a:p>
            <a:pPr eaLnBrk="1" hangingPunct="1"/>
            <a:endParaRPr lang="en-US" sz="2800" smtClean="0">
              <a:latin typeface="Comic Sans MS" pitchFamily="66" charset="0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524000"/>
            <a:ext cx="20351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48" name="Group 36"/>
          <p:cNvGraphicFramePr>
            <a:graphicFrameLocks noGrp="1"/>
          </p:cNvGraphicFramePr>
          <p:nvPr/>
        </p:nvGraphicFramePr>
        <p:xfrm>
          <a:off x="5181600" y="21336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–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8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Functions: On Graph</a:t>
            </a:r>
          </a:p>
        </p:txBody>
      </p:sp>
      <p:sp>
        <p:nvSpPr>
          <p:cNvPr id="30722" name="Content Placeholder 4"/>
          <p:cNvSpPr>
            <a:spLocks noGrp="1"/>
          </p:cNvSpPr>
          <p:nvPr>
            <p:ph sz="half" idx="4294967295"/>
          </p:nvPr>
        </p:nvSpPr>
        <p:spPr>
          <a:xfrm>
            <a:off x="4800600" y="1676400"/>
            <a:ext cx="4038600" cy="4495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Connect the Points </a:t>
            </a:r>
          </a:p>
          <a:p>
            <a:pPr eaLnBrk="1" hangingPunct="1">
              <a:buFontTx/>
              <a:buNone/>
            </a:pPr>
            <a:endParaRPr lang="en-US" sz="2800" smtClean="0">
              <a:latin typeface="Comic Sans MS" pitchFamily="66" charset="0"/>
            </a:endParaRPr>
          </a:p>
          <a:p>
            <a:pPr eaLnBrk="1" hangingPunct="1"/>
            <a:endParaRPr lang="en-US" sz="2800" smtClean="0">
              <a:latin typeface="Comic Sans MS" pitchFamily="66" charset="0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447800"/>
            <a:ext cx="19954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72" name="Group 36"/>
          <p:cNvGraphicFramePr>
            <a:graphicFrameLocks noGrp="1"/>
          </p:cNvGraphicFramePr>
          <p:nvPr/>
        </p:nvGraphicFramePr>
        <p:xfrm>
          <a:off x="5410200" y="23622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–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914400"/>
          </a:xfrm>
        </p:spPr>
        <p:txBody>
          <a:bodyPr/>
          <a:lstStyle/>
          <a:p>
            <a:pPr eaLnBrk="1" hangingPunct="1"/>
            <a:r>
              <a:rPr lang="en-US" sz="4000" smtClean="0"/>
              <a:t> </a:t>
            </a:r>
            <a:r>
              <a:rPr lang="en-US" sz="4000" smtClean="0">
                <a:latin typeface="Comic Sans MS" pitchFamily="66" charset="0"/>
              </a:rPr>
              <a:t>Session I Linear Mapping Figures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We begin our introduction to mapping figures by a consideration of linear functions :</a:t>
            </a:r>
            <a:r>
              <a:rPr lang="en-US" smtClean="0"/>
              <a:t>  </a:t>
            </a:r>
          </a:p>
          <a:p>
            <a:pPr algn="ctr" eaLnBrk="1" hangingPunct="1">
              <a:buFontTx/>
              <a:buNone/>
            </a:pPr>
            <a:r>
              <a:rPr lang="en-US" smtClean="0"/>
              <a:t>“ y = f (x) = mx +b 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914400"/>
          </a:xfrm>
        </p:spPr>
        <p:txBody>
          <a:bodyPr/>
          <a:lstStyle/>
          <a:p>
            <a:pPr eaLnBrk="1" hangingPunct="1"/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Linear Functions: Mapping Figures </a:t>
            </a:r>
            <a:b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What happens before the graph.</a:t>
            </a:r>
          </a:p>
        </p:txBody>
      </p:sp>
      <p:sp>
        <p:nvSpPr>
          <p:cNvPr id="155651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1143000"/>
            <a:ext cx="4038600" cy="4495800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Comic Sans MS" pitchFamily="66" charset="0"/>
              </a:rPr>
              <a:t>Connect point x  to point 5x – 7 on axes</a:t>
            </a:r>
          </a:p>
          <a:p>
            <a:pPr algn="ctr" eaLnBrk="1" hangingPunct="1">
              <a:buFontTx/>
              <a:buNone/>
            </a:pPr>
            <a:r>
              <a:rPr lang="en-US" sz="2800" b="1" u="sng" smtClean="0">
                <a:latin typeface="Comic Sans MS" pitchFamily="66" charset="0"/>
              </a:rPr>
              <a:t> </a:t>
            </a:r>
            <a:endParaRPr lang="en-US" sz="2800" smtClean="0">
              <a:latin typeface="Comic Sans MS" pitchFamily="66" charset="0"/>
            </a:endParaRPr>
          </a:p>
          <a:p>
            <a:pPr eaLnBrk="1" hangingPunct="1"/>
            <a:endParaRPr lang="en-US" sz="2800" smtClean="0">
              <a:latin typeface="Comic Sans MS" pitchFamily="66" charset="0"/>
            </a:endParaRPr>
          </a:p>
        </p:txBody>
      </p:sp>
      <p:pic>
        <p:nvPicPr>
          <p:cNvPr id="155652" name="Picture 3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257800" y="1447800"/>
            <a:ext cx="3213100" cy="4525963"/>
          </a:xfrm>
          <a:noFill/>
        </p:spPr>
      </p:pic>
      <p:graphicFrame>
        <p:nvGraphicFramePr>
          <p:cNvPr id="15366" name="Group 6"/>
          <p:cNvGraphicFramePr>
            <a:graphicFrameLocks noGrp="1"/>
          </p:cNvGraphicFramePr>
          <p:nvPr/>
        </p:nvGraphicFramePr>
        <p:xfrm>
          <a:off x="990600" y="22098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–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8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3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29200" y="1524000"/>
            <a:ext cx="3211513" cy="4495800"/>
          </a:xfrm>
          <a:noFill/>
        </p:spPr>
      </p:pic>
      <p:graphicFrame>
        <p:nvGraphicFramePr>
          <p:cNvPr id="16419" name="Group 35"/>
          <p:cNvGraphicFramePr>
            <a:graphicFrameLocks noGrp="1"/>
          </p:cNvGraphicFramePr>
          <p:nvPr/>
        </p:nvGraphicFramePr>
        <p:xfrm>
          <a:off x="990600" y="1981200"/>
          <a:ext cx="3200400" cy="3402013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X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5 x – 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E5E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8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0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-17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AFC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-3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-22</a:t>
                      </a:r>
                    </a:p>
                  </a:txBody>
                  <a:tcPr marL="220287" marR="22028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5F9"/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/>
          </p:cNvSpPr>
          <p:nvPr/>
        </p:nvSpPr>
        <p:spPr bwMode="auto">
          <a:xfrm>
            <a:off x="457200" y="3048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200" u="none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Linear Functions: Mapping Figures </a:t>
            </a:r>
            <a:br>
              <a:rPr lang="en-US" sz="3200" u="none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u="none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What happens before the graph.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sym typeface="Math1"/>
                <a:hlinkClick r:id="rId2" action="ppaction://hlinkfile"/>
              </a:rPr>
              <a:t>Excel example</a:t>
            </a:r>
            <a:r>
              <a:rPr lang="en-US" sz="4000" smtClean="0">
                <a:sym typeface="Math1"/>
              </a:rPr>
              <a:t>:</a:t>
            </a:r>
          </a:p>
          <a:p>
            <a:pPr eaLnBrk="1" hangingPunct="1"/>
            <a:r>
              <a:rPr lang="en-US" sz="4000" smtClean="0">
                <a:sym typeface="Math1"/>
              </a:rPr>
              <a:t>Winplot examples: </a:t>
            </a:r>
          </a:p>
          <a:p>
            <a:pPr lvl="1" eaLnBrk="1" hangingPunct="1"/>
            <a:r>
              <a:rPr lang="en-US" sz="3600" smtClean="0">
                <a:sym typeface="Math1"/>
                <a:hlinkClick r:id="rId3" action="ppaction://hlinkfile"/>
              </a:rPr>
              <a:t>Linear Mapping examples</a:t>
            </a:r>
            <a:endParaRPr lang="en-US" sz="3600" smtClean="0">
              <a:sym typeface="Math1"/>
              <a:hlinkClick r:id="rId4" action="ppaction://hlinkfile"/>
            </a:endParaRPr>
          </a:p>
          <a:p>
            <a:pPr eaLnBrk="1" hangingPunct="1"/>
            <a:r>
              <a:rPr lang="en-US" sz="4000" smtClean="0">
                <a:sym typeface="Math1"/>
              </a:rPr>
              <a:t>Geogebra examples:</a:t>
            </a:r>
            <a:endParaRPr lang="en-US" smtClean="0">
              <a:sym typeface="Math1"/>
              <a:hlinkClick r:id="rId5"/>
            </a:endParaRPr>
          </a:p>
          <a:p>
            <a:pPr lvl="1"/>
            <a:r>
              <a:rPr lang="en-US" sz="3200" smtClean="0">
                <a:sym typeface="Math1"/>
                <a:hlinkClick r:id="rId6" action="ppaction://hlinkfile"/>
              </a:rPr>
              <a:t>dynagraphs.ggb</a:t>
            </a:r>
            <a:r>
              <a:rPr lang="en-US" sz="3200" smtClean="0">
                <a:sym typeface="Math1"/>
              </a:rPr>
              <a:t> </a:t>
            </a:r>
          </a:p>
          <a:p>
            <a:pPr lvl="1"/>
            <a:r>
              <a:rPr lang="en-US" sz="3200" smtClean="0">
                <a:sym typeface="Math1"/>
                <a:hlinkClick r:id="rId7" action="ppaction://hlinkfile"/>
              </a:rPr>
              <a:t>Composition</a:t>
            </a:r>
            <a:endParaRPr lang="en-US" sz="3200" smtClean="0">
              <a:sym typeface="Math1"/>
            </a:endParaRPr>
          </a:p>
          <a:p>
            <a:endParaRPr lang="en-US" smtClean="0"/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u="none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Examples on Excel, Winplot, Geogebra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4800" smtClean="0">
                <a:sym typeface="Math1"/>
              </a:rPr>
              <a:t>Web links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r>
              <a:rPr lang="en-US" sz="2400" u="sng" smtClean="0">
                <a:hlinkClick r:id="rId3"/>
              </a:rPr>
              <a:t>https://www.math.duke.edu//education/prep02/teams/prep-12/</a:t>
            </a:r>
            <a:r>
              <a:rPr lang="en-US" sz="2400" u="sng" smtClean="0"/>
              <a:t> </a:t>
            </a:r>
          </a:p>
          <a:p>
            <a:r>
              <a:rPr lang="en-US" sz="2400" smtClean="0">
                <a:sym typeface="Math1"/>
                <a:hlinkClick r:id="rId4"/>
              </a:rPr>
              <a:t>http://users.humboldt.edu/flashman/TFLINX.HTM</a:t>
            </a:r>
            <a:endParaRPr lang="en-US" sz="2400" smtClean="0">
              <a:sym typeface="Math1"/>
            </a:endParaRPr>
          </a:p>
          <a:p>
            <a:endParaRPr lang="en-US" smtClean="0">
              <a:sym typeface="Math1"/>
            </a:endParaRPr>
          </a:p>
          <a:p>
            <a:r>
              <a:rPr lang="en-US" sz="2400" smtClean="0">
                <a:sym typeface="Math1"/>
                <a:hlinkClick r:id="rId5"/>
              </a:rPr>
              <a:t>http://www.dynamicgeometry.com/JavaSketchpad/Gallery/Trigonometry_and_Analytic_Geometry/Dynagraphs.html</a:t>
            </a:r>
            <a:endParaRPr lang="en-US" sz="2400" smtClean="0">
              <a:sym typeface="Math1"/>
            </a:endParaRPr>
          </a:p>
          <a:p>
            <a:endParaRPr lang="en-US" sz="2400" smtClean="0">
              <a:sym typeface="Math1"/>
            </a:endParaRPr>
          </a:p>
          <a:p>
            <a:r>
              <a:rPr lang="en-US" sz="2400" smtClean="0">
                <a:sym typeface="Math1"/>
                <a:hlinkClick r:id="rId6"/>
              </a:rPr>
              <a:t>http://demonstrations.wolfram.com/Dynagraphs/</a:t>
            </a:r>
            <a:endParaRPr lang="en-US" sz="2400" smtClean="0">
              <a:sym typeface="Math1"/>
            </a:endParaRPr>
          </a:p>
          <a:p>
            <a:r>
              <a:rPr lang="en-US" sz="2400" smtClean="0">
                <a:sym typeface="Math1"/>
                <a:hlinkClick r:id="rId7"/>
              </a:rPr>
              <a:t>http://demonstrations.wolfram.com/ComposingFunctionsUsingDynagraphs/</a:t>
            </a:r>
            <a:endParaRPr lang="en-US" sz="2400" smtClean="0">
              <a:sym typeface="Math1"/>
            </a:endParaRPr>
          </a:p>
          <a:p>
            <a:endParaRPr lang="en-US" sz="2400" smtClean="0">
              <a:sym typeface="Math1"/>
            </a:endParaRPr>
          </a:p>
        </p:txBody>
      </p:sp>
    </p:spTree>
    <p:custDataLst>
      <p:tags r:id="rId1"/>
    </p:custDataLst>
  </p:cSld>
  <p:clrMapOvr>
    <a:masterClrMapping/>
  </p:clrMapOvr>
  <p:transition advTm="59955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Function-Equation Questions </a:t>
            </a:r>
            <a:br>
              <a:rPr lang="en-US" sz="40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200" u="sng" smtClean="0">
                <a:latin typeface="Comic Sans MS" pitchFamily="66" charset="0"/>
              </a:rPr>
              <a:t>with mapping figures</a:t>
            </a:r>
          </a:p>
        </p:txBody>
      </p:sp>
      <p:sp>
        <p:nvSpPr>
          <p:cNvPr id="161795" name="Content Placeholder 2"/>
          <p:cNvSpPr>
            <a:spLocks noGrp="1"/>
          </p:cNvSpPr>
          <p:nvPr>
            <p:ph idx="4294967295"/>
          </p:nvPr>
        </p:nvSpPr>
        <p:spPr>
          <a:xfrm>
            <a:off x="228600" y="1524000"/>
            <a:ext cx="7772400" cy="47244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mtClean="0">
              <a:latin typeface="Comic Sans MS" pitchFamily="66" charset="0"/>
            </a:endParaRPr>
          </a:p>
          <a:p>
            <a:pPr eaLnBrk="1" hangingPunct="1"/>
            <a:r>
              <a:rPr lang="en-US" smtClean="0">
                <a:latin typeface="Comic Sans MS" pitchFamily="66" charset="0"/>
              </a:rPr>
              <a:t>Solving a linear equations: 2x+1 = 5</a:t>
            </a:r>
          </a:p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 						2x+1 = x + 2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f(x) = 2x+1:   For which x does f(x) = 5 ?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g(x) = x+2:  For which x does f(x) = g(x)?</a:t>
            </a:r>
          </a:p>
          <a:p>
            <a:pPr eaLnBrk="1" hangingPunct="1"/>
            <a:endParaRPr lang="en-US" smtClean="0">
              <a:latin typeface="Comic Sans MS" pitchFamily="66" charset="0"/>
            </a:endParaRPr>
          </a:p>
          <a:p>
            <a:pPr eaLnBrk="1" hangingPunct="1"/>
            <a:r>
              <a:rPr lang="en-US" smtClean="0">
                <a:latin typeface="Comic Sans MS" pitchFamily="66" charset="0"/>
              </a:rPr>
              <a:t>Find “fixed points” of f : f(x) = 2x+1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 For which x does  f(x) = x?</a:t>
            </a:r>
          </a:p>
          <a:p>
            <a:pPr lvl="1" eaLnBrk="1" hangingPunct="1">
              <a:buFontTx/>
              <a:buNone/>
            </a:pPr>
            <a:endParaRPr lang="en-US" smtClean="0">
              <a:latin typeface="Comic Sans MS" pitchFamily="66" charset="0"/>
            </a:endParaRPr>
          </a:p>
        </p:txBody>
      </p:sp>
      <p:pic>
        <p:nvPicPr>
          <p:cNvPr id="161796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752600"/>
            <a:ext cx="1981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Comic Sans MS" pitchFamily="66" charset="0"/>
              </a:rPr>
              <a:t>Simple Examples are important!</a:t>
            </a:r>
          </a:p>
        </p:txBody>
      </p:sp>
      <p:sp>
        <p:nvSpPr>
          <p:cNvPr id="35842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4724400"/>
          </a:xfrm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f(x) = x + C  Added value: C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f(x) = mx     Scalar Multiple: m</a:t>
            </a:r>
            <a:br>
              <a:rPr lang="en-US" smtClean="0">
                <a:latin typeface="Comic Sans MS" pitchFamily="66" charset="0"/>
              </a:rPr>
            </a:br>
            <a:r>
              <a:rPr lang="en-US" smtClean="0">
                <a:latin typeface="Comic Sans MS" pitchFamily="66" charset="0"/>
              </a:rPr>
              <a:t>Interpretations of m: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slope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rate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Magnification factor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 &gt; 0 : Increasing  function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 = 0 : Constant function [WS Example]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 &lt; 0 : Decreasing function [WS Example]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latin typeface="Comic Sans MS" pitchFamily="66" charset="0"/>
              </a:rPr>
              <a:t>Simple Examples are important!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4724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0000"/>
                </a:solidFill>
                <a:latin typeface="Comic Sans MS" pitchFamily="66" charset="0"/>
              </a:rPr>
              <a:t>f(x) = mx + b</a:t>
            </a:r>
            <a:r>
              <a:rPr lang="en-US" b="1" i="1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with a mapping figure -- Five examples: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Example 1:</a:t>
            </a:r>
            <a:r>
              <a:rPr lang="en-US" i="1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m =-2; b = 1: f(x) = -2x + 1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Example 2: m = 2; b = 1:  f(x) = 2x + 1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Example 3: m = ½; b = 1: f(x) = ½ x + 1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Example 4: m = 0; b = 1: f(x) = 0 x + 1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latin typeface="Comic Sans MS" pitchFamily="66" charset="0"/>
              </a:rPr>
              <a:t>Example 5: m = 1; b = 1:  f(x) = x + 1</a:t>
            </a:r>
          </a:p>
          <a:p>
            <a:pPr eaLnBrk="1" hangingPunct="1">
              <a:buFontTx/>
              <a:buNone/>
            </a:pPr>
            <a:endParaRPr lang="en-US" smtClean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/>
          <a:lstStyle/>
          <a:p>
            <a:pPr defTabSz="414338">
              <a:buSzPct val="10000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3300" u="none">
                <a:solidFill>
                  <a:srgbClr val="000000"/>
                </a:solidFill>
              </a:rPr>
              <a:t>Visualizing </a:t>
            </a:r>
            <a:r>
              <a:rPr lang="en-US" sz="3300" i="1" u="none">
                <a:solidFill>
                  <a:srgbClr val="000000"/>
                </a:solidFill>
              </a:rPr>
              <a:t>f</a:t>
            </a:r>
            <a:r>
              <a:rPr lang="en-US" sz="3300" u="none">
                <a:solidFill>
                  <a:srgbClr val="000000"/>
                </a:solidFill>
              </a:rPr>
              <a:t> (</a:t>
            </a:r>
            <a:r>
              <a:rPr lang="en-US" sz="3300" i="1" u="none">
                <a:solidFill>
                  <a:srgbClr val="000000"/>
                </a:solidFill>
              </a:rPr>
              <a:t>x</a:t>
            </a:r>
            <a:r>
              <a:rPr lang="en-US" sz="3300" u="none">
                <a:solidFill>
                  <a:srgbClr val="000000"/>
                </a:solidFill>
              </a:rPr>
              <a:t>) = </a:t>
            </a:r>
            <a:r>
              <a:rPr lang="en-US" sz="3300" b="1" i="1" u="none">
                <a:solidFill>
                  <a:srgbClr val="000000"/>
                </a:solidFill>
              </a:rPr>
              <a:t>m</a:t>
            </a:r>
            <a:r>
              <a:rPr lang="en-US" sz="3300" i="1" u="none">
                <a:solidFill>
                  <a:srgbClr val="000000"/>
                </a:solidFill>
              </a:rPr>
              <a:t>x</a:t>
            </a:r>
            <a:r>
              <a:rPr lang="en-US" sz="3300" u="none">
                <a:solidFill>
                  <a:srgbClr val="000000"/>
                </a:solidFill>
              </a:rPr>
              <a:t> + </a:t>
            </a:r>
            <a:r>
              <a:rPr lang="en-US" sz="3300" b="1" i="1" u="none">
                <a:solidFill>
                  <a:srgbClr val="000000"/>
                </a:solidFill>
              </a:rPr>
              <a:t>b </a:t>
            </a:r>
            <a:r>
              <a:rPr lang="en-US" sz="3300" u="none">
                <a:solidFill>
                  <a:srgbClr val="000000"/>
                </a:solidFill>
              </a:rPr>
              <a:t>with a mapping figure -- Five examples: </a:t>
            </a:r>
          </a:p>
        </p:txBody>
      </p:sp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609600" y="2114550"/>
            <a:ext cx="5286375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 marL="342900" indent="-341313" defTabSz="414338">
              <a:lnSpc>
                <a:spcPct val="80000"/>
              </a:lnSpc>
              <a:spcBef>
                <a:spcPts val="638"/>
              </a:spcBef>
              <a:buSzPct val="7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200" b="1" u="none">
                <a:solidFill>
                  <a:srgbClr val="000000"/>
                </a:solidFill>
              </a:rPr>
              <a:t> </a:t>
            </a:r>
            <a:r>
              <a:rPr lang="en-US" sz="2500" b="1" u="none">
                <a:solidFill>
                  <a:srgbClr val="000000"/>
                </a:solidFill>
              </a:rPr>
              <a:t>Example 1: m  = -2; b = 1</a:t>
            </a:r>
          </a:p>
          <a:p>
            <a:pPr marL="1143000" lvl="2" indent="-227013" defTabSz="414338">
              <a:lnSpc>
                <a:spcPct val="80000"/>
              </a:lnSpc>
              <a:spcBef>
                <a:spcPts val="638"/>
              </a:spcBef>
              <a:buSzPct val="6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500" u="none">
                <a:solidFill>
                  <a:srgbClr val="000000"/>
                </a:solidFill>
              </a:rPr>
              <a:t>f (x) = </a:t>
            </a:r>
            <a:r>
              <a:rPr lang="en-US" sz="2500" b="1" u="none">
                <a:solidFill>
                  <a:srgbClr val="000000"/>
                </a:solidFill>
              </a:rPr>
              <a:t>-2</a:t>
            </a:r>
            <a:r>
              <a:rPr lang="en-US" sz="2500" u="none">
                <a:solidFill>
                  <a:srgbClr val="000000"/>
                </a:solidFill>
              </a:rPr>
              <a:t>x + </a:t>
            </a:r>
            <a:r>
              <a:rPr lang="en-US" sz="2500" b="1" u="none">
                <a:solidFill>
                  <a:srgbClr val="000000"/>
                </a:solidFill>
              </a:rPr>
              <a:t>1</a:t>
            </a:r>
          </a:p>
          <a:p>
            <a:pPr marL="342900" indent="-341313" defTabSz="414338">
              <a:lnSpc>
                <a:spcPct val="80000"/>
              </a:lnSpc>
              <a:spcBef>
                <a:spcPts val="550"/>
              </a:spcBef>
              <a:buClr>
                <a:srgbClr val="00007D"/>
              </a:buClr>
              <a:buSzPct val="7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200" u="none">
                <a:solidFill>
                  <a:srgbClr val="000000"/>
                </a:solidFill>
              </a:rPr>
              <a:t>Each arrow passes through a single point, which is labeled </a:t>
            </a:r>
            <a:r>
              <a:rPr lang="en-US" sz="2200" b="1" u="none">
                <a:solidFill>
                  <a:srgbClr val="000000"/>
                </a:solidFill>
              </a:rPr>
              <a:t>F = [- 2,1]</a:t>
            </a:r>
            <a:r>
              <a:rPr lang="en-US" sz="2200" u="none">
                <a:solidFill>
                  <a:srgbClr val="000000"/>
                </a:solidFill>
              </a:rPr>
              <a:t>.</a:t>
            </a:r>
          </a:p>
          <a:p>
            <a:pPr marL="741363" lvl="1" indent="-285750" defTabSz="414338">
              <a:lnSpc>
                <a:spcPct val="80000"/>
              </a:lnSpc>
              <a:spcBef>
                <a:spcPts val="450"/>
              </a:spcBef>
              <a:buClr>
                <a:srgbClr val="9999CC"/>
              </a:buClr>
              <a:buSzPct val="80000"/>
              <a:buFont typeface="Wingdings" pitchFamily="2" charset="2"/>
              <a:buChar char="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u="none">
                <a:solidFill>
                  <a:srgbClr val="000000"/>
                </a:solidFill>
              </a:rPr>
              <a:t>The point </a:t>
            </a:r>
            <a:r>
              <a:rPr lang="en-US" b="1" u="none">
                <a:solidFill>
                  <a:srgbClr val="000000"/>
                </a:solidFill>
              </a:rPr>
              <a:t>F</a:t>
            </a:r>
            <a:r>
              <a:rPr lang="en-US" u="none">
                <a:solidFill>
                  <a:srgbClr val="000000"/>
                </a:solidFill>
              </a:rPr>
              <a:t> completely determines the function </a:t>
            </a:r>
            <a:r>
              <a:rPr lang="en-US" i="1" u="none">
                <a:solidFill>
                  <a:srgbClr val="000000"/>
                </a:solidFill>
              </a:rPr>
              <a:t> f</a:t>
            </a:r>
            <a:r>
              <a:rPr lang="en-US" u="none">
                <a:solidFill>
                  <a:srgbClr val="000000"/>
                </a:solidFill>
              </a:rPr>
              <a:t>.</a:t>
            </a:r>
          </a:p>
          <a:p>
            <a:pPr marL="1143000" lvl="2" indent="-227013" defTabSz="414338">
              <a:lnSpc>
                <a:spcPct val="80000"/>
              </a:lnSpc>
              <a:spcBef>
                <a:spcPts val="413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1600" b="1" u="none">
                <a:solidFill>
                  <a:srgbClr val="000000"/>
                </a:solidFill>
              </a:rPr>
              <a:t>given a point</a:t>
            </a:r>
            <a:r>
              <a:rPr lang="en-US" sz="1600" u="none">
                <a:solidFill>
                  <a:srgbClr val="000000"/>
                </a:solidFill>
              </a:rPr>
              <a:t> / number, </a:t>
            </a:r>
            <a:r>
              <a:rPr lang="en-US" sz="1600" i="1" u="none">
                <a:solidFill>
                  <a:srgbClr val="000000"/>
                </a:solidFill>
              </a:rPr>
              <a:t> x,</a:t>
            </a:r>
            <a:r>
              <a:rPr lang="en-US" sz="1600" u="none">
                <a:solidFill>
                  <a:srgbClr val="000000"/>
                </a:solidFill>
              </a:rPr>
              <a:t> on the source line, </a:t>
            </a:r>
          </a:p>
          <a:p>
            <a:pPr marL="1143000" lvl="2" indent="-227013" defTabSz="414338">
              <a:lnSpc>
                <a:spcPct val="80000"/>
              </a:lnSpc>
              <a:spcBef>
                <a:spcPts val="413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1600" u="none">
                <a:solidFill>
                  <a:srgbClr val="000000"/>
                </a:solidFill>
              </a:rPr>
              <a:t>there is a </a:t>
            </a:r>
            <a:r>
              <a:rPr lang="en-US" sz="1600" b="1" u="none">
                <a:solidFill>
                  <a:srgbClr val="000000"/>
                </a:solidFill>
              </a:rPr>
              <a:t>unique arrow passing through F </a:t>
            </a:r>
          </a:p>
          <a:p>
            <a:pPr marL="1143000" lvl="2" indent="-227013" defTabSz="414338">
              <a:lnSpc>
                <a:spcPct val="80000"/>
              </a:lnSpc>
              <a:spcBef>
                <a:spcPts val="413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1600" b="1" u="none">
                <a:solidFill>
                  <a:srgbClr val="000000"/>
                </a:solidFill>
              </a:rPr>
              <a:t>meeting</a:t>
            </a:r>
            <a:r>
              <a:rPr lang="en-US" sz="1600" u="none">
                <a:solidFill>
                  <a:srgbClr val="000000"/>
                </a:solidFill>
              </a:rPr>
              <a:t> the target line at </a:t>
            </a:r>
            <a:r>
              <a:rPr lang="en-US" sz="1600" b="1" u="none">
                <a:solidFill>
                  <a:srgbClr val="000000"/>
                </a:solidFill>
              </a:rPr>
              <a:t>a unique point</a:t>
            </a:r>
            <a:r>
              <a:rPr lang="en-US" sz="1600" u="none">
                <a:solidFill>
                  <a:srgbClr val="000000"/>
                </a:solidFill>
              </a:rPr>
              <a:t> / number, -2</a:t>
            </a:r>
            <a:r>
              <a:rPr lang="en-US" sz="1600" i="1" u="none">
                <a:solidFill>
                  <a:srgbClr val="000000"/>
                </a:solidFill>
              </a:rPr>
              <a:t>x </a:t>
            </a:r>
            <a:r>
              <a:rPr lang="en-US" sz="1600" u="none">
                <a:solidFill>
                  <a:srgbClr val="000000"/>
                </a:solidFill>
              </a:rPr>
              <a:t>+ 1, </a:t>
            </a:r>
          </a:p>
          <a:p>
            <a:pPr marL="1143000" lvl="2" indent="-227013" defTabSz="414338">
              <a:lnSpc>
                <a:spcPct val="80000"/>
              </a:lnSpc>
              <a:spcBef>
                <a:spcPts val="413"/>
              </a:spcBef>
              <a:buSzPct val="6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1600" u="none">
                <a:solidFill>
                  <a:srgbClr val="000000"/>
                </a:solidFill>
              </a:rPr>
              <a:t>which corresponds to the linear function’s value for the point/number, </a:t>
            </a:r>
            <a:r>
              <a:rPr lang="en-US" sz="1600" i="1" u="none">
                <a:solidFill>
                  <a:srgbClr val="000000"/>
                </a:solidFill>
              </a:rPr>
              <a:t>x</a:t>
            </a:r>
            <a:r>
              <a:rPr lang="en-US" sz="1600" u="none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524000"/>
            <a:ext cx="242728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/>
          <a:lstStyle/>
          <a:p>
            <a:pPr defTabSz="414338">
              <a:buSzPct val="10000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3600" u="none">
                <a:solidFill>
                  <a:srgbClr val="000000"/>
                </a:solidFill>
              </a:rPr>
              <a:t>Visualizing </a:t>
            </a:r>
            <a:r>
              <a:rPr lang="en-US" sz="3600" i="1" u="none">
                <a:solidFill>
                  <a:srgbClr val="000000"/>
                </a:solidFill>
              </a:rPr>
              <a:t>f</a:t>
            </a:r>
            <a:r>
              <a:rPr lang="en-US" sz="3600" u="none">
                <a:solidFill>
                  <a:srgbClr val="000000"/>
                </a:solidFill>
              </a:rPr>
              <a:t> (</a:t>
            </a:r>
            <a:r>
              <a:rPr lang="en-US" sz="3600" i="1" u="none">
                <a:solidFill>
                  <a:srgbClr val="000000"/>
                </a:solidFill>
              </a:rPr>
              <a:t>x</a:t>
            </a:r>
            <a:r>
              <a:rPr lang="en-US" sz="3600" u="none">
                <a:solidFill>
                  <a:srgbClr val="000000"/>
                </a:solidFill>
              </a:rPr>
              <a:t>) = </a:t>
            </a:r>
            <a:r>
              <a:rPr lang="en-US" sz="3600" b="1" i="1" u="none">
                <a:solidFill>
                  <a:srgbClr val="000000"/>
                </a:solidFill>
              </a:rPr>
              <a:t>m</a:t>
            </a:r>
            <a:r>
              <a:rPr lang="en-US" sz="3600" i="1" u="none">
                <a:solidFill>
                  <a:srgbClr val="000000"/>
                </a:solidFill>
              </a:rPr>
              <a:t>x</a:t>
            </a:r>
            <a:r>
              <a:rPr lang="en-US" sz="3600" u="none">
                <a:solidFill>
                  <a:srgbClr val="000000"/>
                </a:solidFill>
              </a:rPr>
              <a:t> + </a:t>
            </a:r>
            <a:r>
              <a:rPr lang="en-US" sz="3600" b="1" i="1" u="none">
                <a:solidFill>
                  <a:srgbClr val="000000"/>
                </a:solidFill>
              </a:rPr>
              <a:t>b </a:t>
            </a:r>
            <a:r>
              <a:rPr lang="en-US" sz="3600" u="none">
                <a:solidFill>
                  <a:srgbClr val="000000"/>
                </a:solidFill>
              </a:rPr>
              <a:t>with a mapping figure -- Five examples: </a:t>
            </a: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304800" y="1908175"/>
            <a:ext cx="5791200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 marL="342900" indent="-341313" defTabSz="414338">
              <a:lnSpc>
                <a:spcPct val="80000"/>
              </a:lnSpc>
              <a:spcBef>
                <a:spcPts val="638"/>
              </a:spcBef>
              <a:buSzPct val="7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900" b="1" u="none">
                <a:solidFill>
                  <a:srgbClr val="000000"/>
                </a:solidFill>
              </a:rPr>
              <a:t> </a:t>
            </a:r>
            <a:r>
              <a:rPr lang="en-US" sz="2500" b="1" u="none">
                <a:solidFill>
                  <a:srgbClr val="000000"/>
                </a:solidFill>
              </a:rPr>
              <a:t>Example 2:</a:t>
            </a:r>
            <a:r>
              <a:rPr lang="en-US" sz="2500" b="1" i="1" u="none">
                <a:solidFill>
                  <a:srgbClr val="000000"/>
                </a:solidFill>
              </a:rPr>
              <a:t> m</a:t>
            </a:r>
            <a:r>
              <a:rPr lang="en-US" sz="2500" b="1" u="none">
                <a:solidFill>
                  <a:srgbClr val="000000"/>
                </a:solidFill>
              </a:rPr>
              <a:t> = 2; </a:t>
            </a:r>
            <a:r>
              <a:rPr lang="en-US" sz="2500" b="1" i="1" u="none">
                <a:solidFill>
                  <a:srgbClr val="000000"/>
                </a:solidFill>
              </a:rPr>
              <a:t>b = </a:t>
            </a:r>
            <a:r>
              <a:rPr lang="en-US" sz="2500" b="1" u="none">
                <a:solidFill>
                  <a:srgbClr val="000000"/>
                </a:solidFill>
              </a:rPr>
              <a:t>1 </a:t>
            </a:r>
            <a:br>
              <a:rPr lang="en-US" sz="2500" b="1" u="none">
                <a:solidFill>
                  <a:srgbClr val="000000"/>
                </a:solidFill>
              </a:rPr>
            </a:br>
            <a:r>
              <a:rPr lang="en-US" sz="2500" b="1" u="none">
                <a:solidFill>
                  <a:srgbClr val="000000"/>
                </a:solidFill>
              </a:rPr>
              <a:t>f(x) = 2x + 1</a:t>
            </a:r>
          </a:p>
          <a:p>
            <a:pPr marL="342900" indent="-341313" defTabSz="414338">
              <a:lnSpc>
                <a:spcPct val="80000"/>
              </a:lnSpc>
              <a:spcBef>
                <a:spcPts val="638"/>
              </a:spcBef>
              <a:buSzPct val="7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500" u="none">
                <a:solidFill>
                  <a:srgbClr val="000000"/>
                </a:solidFill>
              </a:rPr>
              <a:t>Each arrow passes through a single point, which is labeled </a:t>
            </a:r>
          </a:p>
          <a:p>
            <a:pPr marL="342900" indent="-341313" defTabSz="414338">
              <a:lnSpc>
                <a:spcPct val="80000"/>
              </a:lnSpc>
              <a:spcBef>
                <a:spcPts val="638"/>
              </a:spcBef>
              <a:buSzPct val="7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500" b="1" u="none">
                <a:solidFill>
                  <a:srgbClr val="000000"/>
                </a:solidFill>
              </a:rPr>
              <a:t>			F = [2,1]</a:t>
            </a:r>
            <a:r>
              <a:rPr lang="en-US" sz="2500" u="none">
                <a:solidFill>
                  <a:srgbClr val="000000"/>
                </a:solidFill>
              </a:rPr>
              <a:t>.</a:t>
            </a:r>
          </a:p>
          <a:p>
            <a:pPr marL="741363" lvl="1" indent="-285750" defTabSz="414338">
              <a:lnSpc>
                <a:spcPct val="80000"/>
              </a:lnSpc>
              <a:spcBef>
                <a:spcPts val="550"/>
              </a:spcBef>
              <a:buClr>
                <a:srgbClr val="9999CC"/>
              </a:buClr>
              <a:buSzPct val="80000"/>
              <a:buFont typeface="Wingdings" pitchFamily="2" charset="2"/>
              <a:buChar char="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2200" u="none">
                <a:solidFill>
                  <a:srgbClr val="000000"/>
                </a:solidFill>
              </a:rPr>
              <a:t>The point </a:t>
            </a:r>
            <a:r>
              <a:rPr lang="en-US" sz="2200" b="1" u="none">
                <a:solidFill>
                  <a:srgbClr val="000000"/>
                </a:solidFill>
              </a:rPr>
              <a:t>F</a:t>
            </a:r>
            <a:r>
              <a:rPr lang="en-US" sz="2200" u="none">
                <a:solidFill>
                  <a:srgbClr val="000000"/>
                </a:solidFill>
              </a:rPr>
              <a:t> completely determines the function </a:t>
            </a:r>
            <a:r>
              <a:rPr lang="en-US" sz="2200" i="1" u="none">
                <a:solidFill>
                  <a:srgbClr val="000000"/>
                </a:solidFill>
              </a:rPr>
              <a:t> f</a:t>
            </a:r>
            <a:r>
              <a:rPr lang="en-US" sz="2200" u="none">
                <a:solidFill>
                  <a:srgbClr val="000000"/>
                </a:solidFill>
              </a:rPr>
              <a:t>.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b="1" u="none">
                <a:solidFill>
                  <a:srgbClr val="000000"/>
                </a:solidFill>
              </a:rPr>
              <a:t>given a point</a:t>
            </a:r>
            <a:r>
              <a:rPr lang="en-US" u="none">
                <a:solidFill>
                  <a:srgbClr val="000000"/>
                </a:solidFill>
              </a:rPr>
              <a:t> / number, </a:t>
            </a:r>
            <a:r>
              <a:rPr lang="en-US" i="1" u="none">
                <a:solidFill>
                  <a:srgbClr val="000000"/>
                </a:solidFill>
              </a:rPr>
              <a:t> x,</a:t>
            </a:r>
            <a:r>
              <a:rPr lang="en-US" u="none">
                <a:solidFill>
                  <a:srgbClr val="000000"/>
                </a:solidFill>
              </a:rPr>
              <a:t> on the source line,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u="none">
                <a:solidFill>
                  <a:srgbClr val="000000"/>
                </a:solidFill>
              </a:rPr>
              <a:t>there is a </a:t>
            </a:r>
            <a:r>
              <a:rPr lang="en-US" b="1" u="none">
                <a:solidFill>
                  <a:srgbClr val="000000"/>
                </a:solidFill>
              </a:rPr>
              <a:t>unique arrow passing through F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b="1" u="none">
                <a:solidFill>
                  <a:srgbClr val="000000"/>
                </a:solidFill>
              </a:rPr>
              <a:t>meeting</a:t>
            </a:r>
            <a:r>
              <a:rPr lang="en-US" u="none">
                <a:solidFill>
                  <a:srgbClr val="000000"/>
                </a:solidFill>
              </a:rPr>
              <a:t> the target line at </a:t>
            </a:r>
            <a:r>
              <a:rPr lang="en-US" b="1" u="none">
                <a:solidFill>
                  <a:srgbClr val="000000"/>
                </a:solidFill>
              </a:rPr>
              <a:t>a unique point</a:t>
            </a:r>
            <a:r>
              <a:rPr lang="en-US" u="none">
                <a:solidFill>
                  <a:srgbClr val="000000"/>
                </a:solidFill>
              </a:rPr>
              <a:t> / number, 2</a:t>
            </a:r>
            <a:r>
              <a:rPr lang="en-US" i="1" u="none">
                <a:solidFill>
                  <a:srgbClr val="000000"/>
                </a:solidFill>
              </a:rPr>
              <a:t>x </a:t>
            </a:r>
            <a:r>
              <a:rPr lang="en-US" u="none">
                <a:solidFill>
                  <a:srgbClr val="000000"/>
                </a:solidFill>
              </a:rPr>
              <a:t>+ 1,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SzPct val="65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u="none">
                <a:solidFill>
                  <a:srgbClr val="000000"/>
                </a:solidFill>
              </a:rPr>
              <a:t>which corresponds to the linear function</a:t>
            </a:r>
            <a:r>
              <a:rPr lang="en-US" u="none">
                <a:solidFill>
                  <a:srgbClr val="000000"/>
                </a:solidFill>
                <a:latin typeface="Arial" charset="0"/>
              </a:rPr>
              <a:t>’</a:t>
            </a:r>
            <a:r>
              <a:rPr lang="en-US" u="none">
                <a:solidFill>
                  <a:srgbClr val="000000"/>
                </a:solidFill>
              </a:rPr>
              <a:t>s value for the point/number, </a:t>
            </a:r>
            <a:r>
              <a:rPr lang="en-US" i="1" u="none">
                <a:solidFill>
                  <a:srgbClr val="000000"/>
                </a:solidFill>
              </a:rPr>
              <a:t>x</a:t>
            </a:r>
            <a:r>
              <a:rPr lang="en-US" u="none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2688" y="2133600"/>
            <a:ext cx="2881312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42545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/>
          <a:lstStyle/>
          <a:p>
            <a:pPr defTabSz="414338">
              <a:buSzPct val="10000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3600" u="none">
                <a:solidFill>
                  <a:srgbClr val="000000"/>
                </a:solidFill>
              </a:rPr>
              <a:t>Visualizing </a:t>
            </a:r>
            <a:r>
              <a:rPr lang="en-US" sz="3600" i="1" u="none">
                <a:solidFill>
                  <a:srgbClr val="000000"/>
                </a:solidFill>
              </a:rPr>
              <a:t>f</a:t>
            </a:r>
            <a:r>
              <a:rPr lang="en-US" sz="3600" u="none">
                <a:solidFill>
                  <a:srgbClr val="000000"/>
                </a:solidFill>
              </a:rPr>
              <a:t> (</a:t>
            </a:r>
            <a:r>
              <a:rPr lang="en-US" sz="3600" i="1" u="none">
                <a:solidFill>
                  <a:srgbClr val="000000"/>
                </a:solidFill>
              </a:rPr>
              <a:t>x</a:t>
            </a:r>
            <a:r>
              <a:rPr lang="en-US" sz="3600" u="none">
                <a:solidFill>
                  <a:srgbClr val="000000"/>
                </a:solidFill>
              </a:rPr>
              <a:t>) = </a:t>
            </a:r>
            <a:r>
              <a:rPr lang="en-US" sz="3600" b="1" i="1" u="none">
                <a:solidFill>
                  <a:srgbClr val="000000"/>
                </a:solidFill>
              </a:rPr>
              <a:t>m</a:t>
            </a:r>
            <a:r>
              <a:rPr lang="en-US" sz="3600" i="1" u="none">
                <a:solidFill>
                  <a:srgbClr val="000000"/>
                </a:solidFill>
              </a:rPr>
              <a:t>x</a:t>
            </a:r>
            <a:r>
              <a:rPr lang="en-US" sz="3600" u="none">
                <a:solidFill>
                  <a:srgbClr val="000000"/>
                </a:solidFill>
              </a:rPr>
              <a:t> + </a:t>
            </a:r>
            <a:r>
              <a:rPr lang="en-US" sz="3600" b="1" i="1" u="none">
                <a:solidFill>
                  <a:srgbClr val="000000"/>
                </a:solidFill>
              </a:rPr>
              <a:t>b </a:t>
            </a:r>
            <a:r>
              <a:rPr lang="en-US" sz="3600" u="none">
                <a:solidFill>
                  <a:srgbClr val="000000"/>
                </a:solidFill>
              </a:rPr>
              <a:t>with a mapping figure -- Five examples: </a:t>
            </a:r>
          </a:p>
        </p:txBody>
      </p:sp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457200" y="1981200"/>
            <a:ext cx="6172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 marL="341313" indent="-341313" defTabSz="414338">
              <a:lnSpc>
                <a:spcPct val="80000"/>
              </a:lnSpc>
              <a:spcBef>
                <a:spcPts val="638"/>
              </a:spcBef>
              <a:buClr>
                <a:srgbClr val="00007D"/>
              </a:buClr>
              <a:buSzPct val="7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500" b="1" u="none">
                <a:solidFill>
                  <a:srgbClr val="000000"/>
                </a:solidFill>
              </a:rPr>
              <a:t>Example 3:</a:t>
            </a:r>
            <a:r>
              <a:rPr lang="en-US" sz="2500" b="1" i="1" u="none">
                <a:solidFill>
                  <a:srgbClr val="000000"/>
                </a:solidFill>
              </a:rPr>
              <a:t> m</a:t>
            </a:r>
            <a:r>
              <a:rPr lang="en-US" sz="2500" b="1" u="none">
                <a:solidFill>
                  <a:srgbClr val="000000"/>
                </a:solidFill>
              </a:rPr>
              <a:t> = 1/2; </a:t>
            </a:r>
            <a:r>
              <a:rPr lang="en-US" sz="2500" b="1" i="1" u="none">
                <a:solidFill>
                  <a:srgbClr val="000000"/>
                </a:solidFill>
              </a:rPr>
              <a:t>b = </a:t>
            </a:r>
            <a:r>
              <a:rPr lang="en-US" sz="2500" b="1" u="none">
                <a:solidFill>
                  <a:srgbClr val="000000"/>
                </a:solidFill>
              </a:rPr>
              <a:t>1 </a:t>
            </a:r>
            <a:br>
              <a:rPr lang="en-US" sz="2500" b="1" u="none">
                <a:solidFill>
                  <a:srgbClr val="000000"/>
                </a:solidFill>
              </a:rPr>
            </a:br>
            <a:r>
              <a:rPr lang="en-US" sz="2500" b="1" u="none">
                <a:solidFill>
                  <a:srgbClr val="000000"/>
                </a:solidFill>
              </a:rPr>
              <a:t>f(x) = </a:t>
            </a:r>
            <a:r>
              <a:rPr lang="en-US" sz="2500" b="1" u="none">
                <a:solidFill>
                  <a:srgbClr val="000000"/>
                </a:solidFill>
                <a:latin typeface="Arial" charset="0"/>
              </a:rPr>
              <a:t>½</a:t>
            </a:r>
            <a:r>
              <a:rPr lang="en-US" sz="2500" b="1" u="none">
                <a:solidFill>
                  <a:srgbClr val="000000"/>
                </a:solidFill>
              </a:rPr>
              <a:t> x + 1</a:t>
            </a:r>
          </a:p>
          <a:p>
            <a:pPr marL="341313" indent="-341313" defTabSz="414338">
              <a:lnSpc>
                <a:spcPct val="80000"/>
              </a:lnSpc>
              <a:spcBef>
                <a:spcPts val="588"/>
              </a:spcBef>
              <a:buClr>
                <a:srgbClr val="00007D"/>
              </a:buClr>
              <a:buSzPct val="7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400" u="none">
                <a:solidFill>
                  <a:srgbClr val="000000"/>
                </a:solidFill>
              </a:rPr>
              <a:t>Each arrow passes through a single point, which is labeled </a:t>
            </a:r>
            <a:r>
              <a:rPr lang="en-US" sz="2400" b="1" u="none">
                <a:solidFill>
                  <a:srgbClr val="000000"/>
                </a:solidFill>
              </a:rPr>
              <a:t>F = [1/2,1]</a:t>
            </a:r>
            <a:r>
              <a:rPr lang="en-US" sz="2400" u="none">
                <a:solidFill>
                  <a:srgbClr val="000000"/>
                </a:solidFill>
              </a:rPr>
              <a:t>.</a:t>
            </a:r>
          </a:p>
          <a:p>
            <a:pPr marL="741363" lvl="1" indent="-285750" defTabSz="414338">
              <a:lnSpc>
                <a:spcPct val="80000"/>
              </a:lnSpc>
              <a:spcBef>
                <a:spcPts val="500"/>
              </a:spcBef>
              <a:buClr>
                <a:srgbClr val="9999CC"/>
              </a:buClr>
              <a:buSzPct val="80000"/>
              <a:buFont typeface="Wingdings" pitchFamily="2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000" u="none">
                <a:solidFill>
                  <a:srgbClr val="000000"/>
                </a:solidFill>
              </a:rPr>
              <a:t>The point </a:t>
            </a:r>
            <a:r>
              <a:rPr lang="en-US" sz="2000" b="1" u="none">
                <a:solidFill>
                  <a:srgbClr val="000000"/>
                </a:solidFill>
              </a:rPr>
              <a:t>F</a:t>
            </a:r>
            <a:r>
              <a:rPr lang="en-US" sz="2000" u="none">
                <a:solidFill>
                  <a:srgbClr val="000000"/>
                </a:solidFill>
              </a:rPr>
              <a:t> completely determines the function </a:t>
            </a:r>
            <a:r>
              <a:rPr lang="en-US" sz="2000" i="1" u="none">
                <a:solidFill>
                  <a:srgbClr val="000000"/>
                </a:solidFill>
              </a:rPr>
              <a:t> f</a:t>
            </a:r>
            <a:r>
              <a:rPr lang="en-US" sz="2000" u="none">
                <a:solidFill>
                  <a:srgbClr val="000000"/>
                </a:solidFill>
              </a:rPr>
              <a:t>.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b="1" u="none">
                <a:solidFill>
                  <a:srgbClr val="000000"/>
                </a:solidFill>
              </a:rPr>
              <a:t>given a point</a:t>
            </a:r>
            <a:r>
              <a:rPr lang="en-US" u="none">
                <a:solidFill>
                  <a:srgbClr val="000000"/>
                </a:solidFill>
              </a:rPr>
              <a:t> / number, </a:t>
            </a:r>
            <a:r>
              <a:rPr lang="en-US" i="1" u="none">
                <a:solidFill>
                  <a:srgbClr val="000000"/>
                </a:solidFill>
              </a:rPr>
              <a:t> x,</a:t>
            </a:r>
            <a:r>
              <a:rPr lang="en-US" u="none">
                <a:solidFill>
                  <a:srgbClr val="000000"/>
                </a:solidFill>
              </a:rPr>
              <a:t> on the source line,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u="none">
                <a:solidFill>
                  <a:srgbClr val="000000"/>
                </a:solidFill>
              </a:rPr>
              <a:t>there is a </a:t>
            </a:r>
            <a:r>
              <a:rPr lang="en-US" b="1" u="none">
                <a:solidFill>
                  <a:srgbClr val="000000"/>
                </a:solidFill>
              </a:rPr>
              <a:t>unique arrow passing through F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b="1" u="none">
                <a:solidFill>
                  <a:srgbClr val="000000"/>
                </a:solidFill>
              </a:rPr>
              <a:t>meeting</a:t>
            </a:r>
            <a:r>
              <a:rPr lang="en-US" u="none">
                <a:solidFill>
                  <a:srgbClr val="000000"/>
                </a:solidFill>
              </a:rPr>
              <a:t> the target line at </a:t>
            </a:r>
            <a:r>
              <a:rPr lang="en-US" b="1" u="none">
                <a:solidFill>
                  <a:srgbClr val="000000"/>
                </a:solidFill>
              </a:rPr>
              <a:t>a unique point</a:t>
            </a:r>
            <a:r>
              <a:rPr lang="en-US" u="none">
                <a:solidFill>
                  <a:srgbClr val="000000"/>
                </a:solidFill>
              </a:rPr>
              <a:t> / number, </a:t>
            </a:r>
            <a:r>
              <a:rPr lang="en-US" u="none">
                <a:solidFill>
                  <a:srgbClr val="000000"/>
                </a:solidFill>
                <a:latin typeface="Arial" charset="0"/>
              </a:rPr>
              <a:t>½</a:t>
            </a:r>
            <a:r>
              <a:rPr lang="en-US" u="none">
                <a:solidFill>
                  <a:srgbClr val="000000"/>
                </a:solidFill>
              </a:rPr>
              <a:t> </a:t>
            </a:r>
            <a:r>
              <a:rPr lang="en-US" i="1" u="none">
                <a:solidFill>
                  <a:srgbClr val="000000"/>
                </a:solidFill>
              </a:rPr>
              <a:t>x </a:t>
            </a:r>
            <a:r>
              <a:rPr lang="en-US" u="none">
                <a:solidFill>
                  <a:srgbClr val="000000"/>
                </a:solidFill>
              </a:rPr>
              <a:t>+ 1,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450"/>
              </a:spcBef>
              <a:buSzPct val="65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u="none">
                <a:solidFill>
                  <a:srgbClr val="000000"/>
                </a:solidFill>
              </a:rPr>
              <a:t>which corresponds to the linear function</a:t>
            </a:r>
            <a:r>
              <a:rPr lang="en-US" u="none">
                <a:solidFill>
                  <a:srgbClr val="000000"/>
                </a:solidFill>
                <a:latin typeface="Arial" charset="0"/>
              </a:rPr>
              <a:t>’</a:t>
            </a:r>
            <a:r>
              <a:rPr lang="en-US" u="none">
                <a:solidFill>
                  <a:srgbClr val="000000"/>
                </a:solidFill>
              </a:rPr>
              <a:t>s value for the point/number, </a:t>
            </a:r>
            <a:r>
              <a:rPr lang="en-US" i="1" u="none">
                <a:solidFill>
                  <a:srgbClr val="000000"/>
                </a:solidFill>
              </a:rPr>
              <a:t>x</a:t>
            </a:r>
            <a:r>
              <a:rPr lang="en-US" u="none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2575" y="1908175"/>
            <a:ext cx="25114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066800"/>
            <a:ext cx="7772400" cy="1470025"/>
          </a:xfrm>
        </p:spPr>
        <p:txBody>
          <a:bodyPr/>
          <a:lstStyle/>
          <a:p>
            <a:r>
              <a:rPr lang="en-US" smtClean="0">
                <a:latin typeface="Comic Sans MS" pitchFamily="66" charset="0"/>
              </a:rPr>
              <a:t>Mapping Figures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/>
          <a:p>
            <a:r>
              <a:rPr lang="en-US" smtClean="0">
                <a:latin typeface="Comic Sans MS" pitchFamily="66" charset="0"/>
              </a:rPr>
              <a:t>A.k.a.</a:t>
            </a:r>
          </a:p>
          <a:p>
            <a:r>
              <a:rPr lang="en-US" smtClean="0">
                <a:latin typeface="Comic Sans MS" pitchFamily="66" charset="0"/>
              </a:rPr>
              <a:t>Function Diagrams</a:t>
            </a:r>
          </a:p>
          <a:p>
            <a:r>
              <a:rPr lang="en-US" smtClean="0">
                <a:latin typeface="Comic Sans MS" pitchFamily="66" charset="0"/>
              </a:rPr>
              <a:t>Dynagraphs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 anchor="ctr"/>
          <a:lstStyle/>
          <a:p>
            <a:pPr defTabSz="414338">
              <a:buSzPct val="10000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</a:tabLst>
            </a:pPr>
            <a:r>
              <a:rPr lang="en-US" sz="3300" u="none">
                <a:solidFill>
                  <a:srgbClr val="000000"/>
                </a:solidFill>
              </a:rPr>
              <a:t>Visualizing </a:t>
            </a:r>
            <a:r>
              <a:rPr lang="en-US" sz="3300" i="1" u="none">
                <a:solidFill>
                  <a:srgbClr val="000000"/>
                </a:solidFill>
              </a:rPr>
              <a:t>f</a:t>
            </a:r>
            <a:r>
              <a:rPr lang="en-US" sz="3300" u="none">
                <a:solidFill>
                  <a:srgbClr val="000000"/>
                </a:solidFill>
              </a:rPr>
              <a:t> (</a:t>
            </a:r>
            <a:r>
              <a:rPr lang="en-US" sz="3300" i="1" u="none">
                <a:solidFill>
                  <a:srgbClr val="000000"/>
                </a:solidFill>
              </a:rPr>
              <a:t>x</a:t>
            </a:r>
            <a:r>
              <a:rPr lang="en-US" sz="3300" u="none">
                <a:solidFill>
                  <a:srgbClr val="000000"/>
                </a:solidFill>
              </a:rPr>
              <a:t>) = </a:t>
            </a:r>
            <a:r>
              <a:rPr lang="en-US" sz="3300" b="1" i="1" u="none">
                <a:solidFill>
                  <a:srgbClr val="000000"/>
                </a:solidFill>
              </a:rPr>
              <a:t>m</a:t>
            </a:r>
            <a:r>
              <a:rPr lang="en-US" sz="3300" i="1" u="none">
                <a:solidFill>
                  <a:srgbClr val="000000"/>
                </a:solidFill>
              </a:rPr>
              <a:t>x</a:t>
            </a:r>
            <a:r>
              <a:rPr lang="en-US" sz="3300" u="none">
                <a:solidFill>
                  <a:srgbClr val="000000"/>
                </a:solidFill>
              </a:rPr>
              <a:t> + </a:t>
            </a:r>
            <a:r>
              <a:rPr lang="en-US" sz="3300" b="1" i="1" u="none">
                <a:solidFill>
                  <a:srgbClr val="000000"/>
                </a:solidFill>
              </a:rPr>
              <a:t>b </a:t>
            </a:r>
            <a:r>
              <a:rPr lang="en-US" sz="3300" u="none">
                <a:solidFill>
                  <a:srgbClr val="000000"/>
                </a:solidFill>
              </a:rPr>
              <a:t>with a mapping figure -- Five examples: </a:t>
            </a:r>
          </a:p>
        </p:txBody>
      </p:sp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6705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 marL="341313" indent="-341313" defTabSz="414338">
              <a:lnSpc>
                <a:spcPct val="80000"/>
              </a:lnSpc>
              <a:spcBef>
                <a:spcPts val="725"/>
              </a:spcBef>
              <a:buClr>
                <a:srgbClr val="00007D"/>
              </a:buClr>
              <a:buSzPct val="7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900" b="1" u="none">
                <a:solidFill>
                  <a:srgbClr val="000000"/>
                </a:solidFill>
              </a:rPr>
              <a:t>Example 4:</a:t>
            </a:r>
            <a:r>
              <a:rPr lang="en-US" sz="2900" b="1" i="1" u="none">
                <a:solidFill>
                  <a:srgbClr val="000000"/>
                </a:solidFill>
              </a:rPr>
              <a:t> m</a:t>
            </a:r>
            <a:r>
              <a:rPr lang="en-US" sz="2900" b="1" u="none">
                <a:solidFill>
                  <a:srgbClr val="000000"/>
                </a:solidFill>
              </a:rPr>
              <a:t> = 0; </a:t>
            </a:r>
            <a:r>
              <a:rPr lang="en-US" sz="2900" b="1" i="1" u="none">
                <a:solidFill>
                  <a:srgbClr val="000000"/>
                </a:solidFill>
              </a:rPr>
              <a:t>b = </a:t>
            </a:r>
            <a:r>
              <a:rPr lang="en-US" sz="2900" b="1" u="none">
                <a:solidFill>
                  <a:srgbClr val="000000"/>
                </a:solidFill>
              </a:rPr>
              <a:t>1 </a:t>
            </a:r>
            <a:br>
              <a:rPr lang="en-US" sz="2900" b="1" u="none">
                <a:solidFill>
                  <a:srgbClr val="000000"/>
                </a:solidFill>
              </a:rPr>
            </a:br>
            <a:r>
              <a:rPr lang="en-US" sz="2900" b="1" u="none">
                <a:solidFill>
                  <a:srgbClr val="000000"/>
                </a:solidFill>
              </a:rPr>
              <a:t>f(x) = 0 x + 1</a:t>
            </a:r>
          </a:p>
          <a:p>
            <a:pPr marL="341313" indent="-341313" defTabSz="414338">
              <a:lnSpc>
                <a:spcPct val="80000"/>
              </a:lnSpc>
              <a:spcBef>
                <a:spcPts val="700"/>
              </a:spcBef>
              <a:buClr>
                <a:srgbClr val="00007D"/>
              </a:buClr>
              <a:buSzPct val="75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endParaRPr lang="en-US" sz="2800" u="none">
              <a:solidFill>
                <a:srgbClr val="000000"/>
              </a:solidFill>
            </a:endParaRPr>
          </a:p>
          <a:p>
            <a:pPr marL="341313" indent="-341313" defTabSz="414338">
              <a:lnSpc>
                <a:spcPct val="80000"/>
              </a:lnSpc>
              <a:spcBef>
                <a:spcPts val="700"/>
              </a:spcBef>
              <a:buClr>
                <a:srgbClr val="00007D"/>
              </a:buClr>
              <a:buSzPct val="7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800" u="none">
                <a:solidFill>
                  <a:srgbClr val="000000"/>
                </a:solidFill>
              </a:rPr>
              <a:t>Each arrow passes through a single point, which is labeled </a:t>
            </a:r>
            <a:r>
              <a:rPr lang="en-US" sz="2800" b="1" u="none">
                <a:solidFill>
                  <a:srgbClr val="000000"/>
                </a:solidFill>
              </a:rPr>
              <a:t>F = [0,1]</a:t>
            </a:r>
            <a:r>
              <a:rPr lang="en-US" sz="2800" u="none">
                <a:solidFill>
                  <a:srgbClr val="000000"/>
                </a:solidFill>
              </a:rPr>
              <a:t>.</a:t>
            </a:r>
          </a:p>
          <a:p>
            <a:pPr marL="741363" lvl="1" indent="-285750" defTabSz="414338">
              <a:lnSpc>
                <a:spcPct val="80000"/>
              </a:lnSpc>
              <a:spcBef>
                <a:spcPts val="613"/>
              </a:spcBef>
              <a:buClr>
                <a:srgbClr val="9999CC"/>
              </a:buClr>
              <a:buSzPct val="80000"/>
              <a:buFont typeface="Wingdings" pitchFamily="2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400" u="none">
                <a:solidFill>
                  <a:srgbClr val="000000"/>
                </a:solidFill>
              </a:rPr>
              <a:t>The point </a:t>
            </a:r>
            <a:r>
              <a:rPr lang="en-US" sz="2400" b="1" u="none">
                <a:solidFill>
                  <a:srgbClr val="000000"/>
                </a:solidFill>
              </a:rPr>
              <a:t>F</a:t>
            </a:r>
            <a:r>
              <a:rPr lang="en-US" sz="2400" u="none">
                <a:solidFill>
                  <a:srgbClr val="000000"/>
                </a:solidFill>
              </a:rPr>
              <a:t> completely determines the function </a:t>
            </a:r>
            <a:r>
              <a:rPr lang="en-US" sz="2400" i="1" u="none">
                <a:solidFill>
                  <a:srgbClr val="000000"/>
                </a:solidFill>
              </a:rPr>
              <a:t> f</a:t>
            </a:r>
            <a:r>
              <a:rPr lang="en-US" sz="2400" u="none">
                <a:solidFill>
                  <a:srgbClr val="000000"/>
                </a:solidFill>
              </a:rPr>
              <a:t>.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50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000" b="1" u="none">
                <a:solidFill>
                  <a:srgbClr val="000000"/>
                </a:solidFill>
              </a:rPr>
              <a:t>given a point</a:t>
            </a:r>
            <a:r>
              <a:rPr lang="en-US" sz="2000" u="none">
                <a:solidFill>
                  <a:srgbClr val="000000"/>
                </a:solidFill>
              </a:rPr>
              <a:t> / number, </a:t>
            </a:r>
            <a:r>
              <a:rPr lang="en-US" sz="2000" i="1" u="none">
                <a:solidFill>
                  <a:srgbClr val="000000"/>
                </a:solidFill>
              </a:rPr>
              <a:t> x,</a:t>
            </a:r>
            <a:r>
              <a:rPr lang="en-US" sz="2000" u="none">
                <a:solidFill>
                  <a:srgbClr val="000000"/>
                </a:solidFill>
              </a:rPr>
              <a:t> on the source line,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50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000" u="none">
                <a:solidFill>
                  <a:srgbClr val="000000"/>
                </a:solidFill>
              </a:rPr>
              <a:t>there is a </a:t>
            </a:r>
            <a:r>
              <a:rPr lang="en-US" sz="2000" b="1" u="none">
                <a:solidFill>
                  <a:srgbClr val="000000"/>
                </a:solidFill>
              </a:rPr>
              <a:t>unique arrow passing through F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500"/>
              </a:spcBef>
              <a:buClr>
                <a:srgbClr val="00007D"/>
              </a:buClr>
              <a:buSzPct val="65000"/>
              <a:buFont typeface="Wingdings" pitchFamily="2" charset="2"/>
              <a:buChar char="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000" b="1" u="none">
                <a:solidFill>
                  <a:srgbClr val="000000"/>
                </a:solidFill>
              </a:rPr>
              <a:t>meeting</a:t>
            </a:r>
            <a:r>
              <a:rPr lang="en-US" sz="2000" u="none">
                <a:solidFill>
                  <a:srgbClr val="000000"/>
                </a:solidFill>
              </a:rPr>
              <a:t> the target line at </a:t>
            </a:r>
            <a:r>
              <a:rPr lang="en-US" sz="2000" b="1" u="none">
                <a:solidFill>
                  <a:srgbClr val="000000"/>
                </a:solidFill>
              </a:rPr>
              <a:t>a unique point</a:t>
            </a:r>
            <a:r>
              <a:rPr lang="en-US" sz="2000" u="none">
                <a:solidFill>
                  <a:srgbClr val="000000"/>
                </a:solidFill>
              </a:rPr>
              <a:t> / number, </a:t>
            </a:r>
            <a:r>
              <a:rPr lang="en-US" sz="2000" i="1" u="none">
                <a:solidFill>
                  <a:srgbClr val="000000"/>
                </a:solidFill>
              </a:rPr>
              <a:t>f</a:t>
            </a:r>
            <a:r>
              <a:rPr lang="en-US" sz="2000" u="none">
                <a:solidFill>
                  <a:srgbClr val="000000"/>
                </a:solidFill>
              </a:rPr>
              <a:t>(</a:t>
            </a:r>
            <a:r>
              <a:rPr lang="en-US" sz="2000" i="1" u="none">
                <a:solidFill>
                  <a:srgbClr val="000000"/>
                </a:solidFill>
              </a:rPr>
              <a:t>x</a:t>
            </a:r>
            <a:r>
              <a:rPr lang="en-US" sz="2000" u="none">
                <a:solidFill>
                  <a:srgbClr val="000000"/>
                </a:solidFill>
              </a:rPr>
              <a:t>)=1, </a:t>
            </a:r>
          </a:p>
          <a:p>
            <a:pPr marL="1141413" lvl="2" indent="-227013" defTabSz="414338">
              <a:lnSpc>
                <a:spcPct val="80000"/>
              </a:lnSpc>
              <a:spcBef>
                <a:spcPts val="500"/>
              </a:spcBef>
              <a:buSzPct val="65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</a:tabLst>
            </a:pPr>
            <a:r>
              <a:rPr lang="en-US" sz="2000" u="none">
                <a:solidFill>
                  <a:srgbClr val="000000"/>
                </a:solidFill>
              </a:rPr>
              <a:t>which corresponds to the linear function</a:t>
            </a:r>
            <a:r>
              <a:rPr lang="en-US" sz="2000" u="none">
                <a:solidFill>
                  <a:srgbClr val="000000"/>
                </a:solidFill>
                <a:latin typeface="Arial" charset="0"/>
              </a:rPr>
              <a:t>’</a:t>
            </a:r>
            <a:r>
              <a:rPr lang="en-US" sz="2000" u="none">
                <a:solidFill>
                  <a:srgbClr val="000000"/>
                </a:solidFill>
              </a:rPr>
              <a:t>s value for the point/number, </a:t>
            </a:r>
            <a:r>
              <a:rPr lang="en-US" sz="2000" i="1" u="none">
                <a:solidFill>
                  <a:srgbClr val="000000"/>
                </a:solidFill>
              </a:rPr>
              <a:t>x</a:t>
            </a:r>
            <a:r>
              <a:rPr lang="en-US" sz="2000" u="none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1524000"/>
            <a:ext cx="2362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9" tIns="42452" rIns="81639" bIns="42452" anchor="ctr"/>
          <a:lstStyle/>
          <a:p>
            <a:pPr algn="ctr" defTabSz="414338">
              <a:buSzPct val="100000"/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3600" u="none">
                <a:solidFill>
                  <a:srgbClr val="000000"/>
                </a:solidFill>
              </a:rPr>
              <a:t>Visualizing </a:t>
            </a:r>
            <a:r>
              <a:rPr lang="en-US" sz="3600" i="1" u="none">
                <a:solidFill>
                  <a:srgbClr val="000000"/>
                </a:solidFill>
              </a:rPr>
              <a:t>f</a:t>
            </a:r>
            <a:r>
              <a:rPr lang="en-US" sz="3600" u="none">
                <a:solidFill>
                  <a:srgbClr val="000000"/>
                </a:solidFill>
              </a:rPr>
              <a:t> (</a:t>
            </a:r>
            <a:r>
              <a:rPr lang="en-US" sz="3600" i="1" u="none">
                <a:solidFill>
                  <a:srgbClr val="000000"/>
                </a:solidFill>
              </a:rPr>
              <a:t>x</a:t>
            </a:r>
            <a:r>
              <a:rPr lang="en-US" sz="3600" u="none">
                <a:solidFill>
                  <a:srgbClr val="000000"/>
                </a:solidFill>
              </a:rPr>
              <a:t>) = </a:t>
            </a:r>
            <a:r>
              <a:rPr lang="en-US" sz="3600" b="1" i="1" u="none">
                <a:solidFill>
                  <a:srgbClr val="000000"/>
                </a:solidFill>
              </a:rPr>
              <a:t>m</a:t>
            </a:r>
            <a:r>
              <a:rPr lang="en-US" sz="3600" i="1" u="none">
                <a:solidFill>
                  <a:srgbClr val="000000"/>
                </a:solidFill>
              </a:rPr>
              <a:t>x</a:t>
            </a:r>
            <a:r>
              <a:rPr lang="en-US" sz="3600" u="none">
                <a:solidFill>
                  <a:srgbClr val="000000"/>
                </a:solidFill>
              </a:rPr>
              <a:t> + </a:t>
            </a:r>
            <a:r>
              <a:rPr lang="en-US" sz="3600" b="1" i="1" u="none">
                <a:solidFill>
                  <a:srgbClr val="000000"/>
                </a:solidFill>
              </a:rPr>
              <a:t>b </a:t>
            </a:r>
            <a:r>
              <a:rPr lang="en-US" sz="3600" u="none">
                <a:solidFill>
                  <a:srgbClr val="000000"/>
                </a:solidFill>
              </a:rPr>
              <a:t>with a mapping figure -- Five examples</a:t>
            </a:r>
            <a:r>
              <a:rPr lang="en-US" sz="3600" u="none">
                <a:solidFill>
                  <a:srgbClr val="FFFFFF"/>
                </a:solidFill>
              </a:rPr>
              <a:t>: </a:t>
            </a:r>
          </a:p>
        </p:txBody>
      </p:sp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228600" y="1752600"/>
            <a:ext cx="72390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9" tIns="42452" rIns="81639" bIns="42452"/>
          <a:lstStyle/>
          <a:p>
            <a:pPr marL="390525" indent="-292100" defTabSz="414338">
              <a:lnSpc>
                <a:spcPct val="80000"/>
              </a:lnSpc>
              <a:spcBef>
                <a:spcPts val="638"/>
              </a:spcBef>
              <a:buSzPct val="100000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300" b="1" u="none">
                <a:solidFill>
                  <a:srgbClr val="000000"/>
                </a:solidFill>
              </a:rPr>
              <a:t> </a:t>
            </a:r>
            <a:r>
              <a:rPr lang="en-US" sz="2500" b="1" u="none">
                <a:solidFill>
                  <a:srgbClr val="000000"/>
                </a:solidFill>
              </a:rPr>
              <a:t>Example 5:  </a:t>
            </a:r>
            <a:r>
              <a:rPr lang="en-US" sz="2500" b="1" i="1" u="none">
                <a:solidFill>
                  <a:srgbClr val="000000"/>
                </a:solidFill>
              </a:rPr>
              <a:t>m</a:t>
            </a:r>
            <a:r>
              <a:rPr lang="en-US" sz="2500" b="1" u="none">
                <a:solidFill>
                  <a:srgbClr val="000000"/>
                </a:solidFill>
              </a:rPr>
              <a:t> = 1; </a:t>
            </a:r>
            <a:r>
              <a:rPr lang="en-US" sz="2500" b="1" i="1" u="none">
                <a:solidFill>
                  <a:srgbClr val="000000"/>
                </a:solidFill>
              </a:rPr>
              <a:t>b = </a:t>
            </a:r>
            <a:r>
              <a:rPr lang="en-US" sz="2500" b="1" u="none">
                <a:solidFill>
                  <a:srgbClr val="000000"/>
                </a:solidFill>
              </a:rPr>
              <a:t>1</a:t>
            </a:r>
          </a:p>
          <a:p>
            <a:pPr marL="390525" indent="-292100" defTabSz="414338">
              <a:lnSpc>
                <a:spcPct val="80000"/>
              </a:lnSpc>
              <a:spcBef>
                <a:spcPts val="725"/>
              </a:spcBef>
              <a:buSzPct val="100000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2900" i="1" u="none">
                <a:solidFill>
                  <a:srgbClr val="000000"/>
                </a:solidFill>
              </a:rPr>
              <a:t>f</a:t>
            </a:r>
            <a:r>
              <a:rPr lang="en-US" sz="2900" u="none">
                <a:solidFill>
                  <a:srgbClr val="000000"/>
                </a:solidFill>
              </a:rPr>
              <a:t> (</a:t>
            </a:r>
            <a:r>
              <a:rPr lang="en-US" sz="2900" i="1" u="none">
                <a:solidFill>
                  <a:srgbClr val="000000"/>
                </a:solidFill>
              </a:rPr>
              <a:t>x</a:t>
            </a:r>
            <a:r>
              <a:rPr lang="en-US" sz="2900" u="none">
                <a:solidFill>
                  <a:srgbClr val="000000"/>
                </a:solidFill>
              </a:rPr>
              <a:t>) = </a:t>
            </a:r>
            <a:r>
              <a:rPr lang="en-US" sz="2900" i="1" u="none">
                <a:solidFill>
                  <a:srgbClr val="000000"/>
                </a:solidFill>
              </a:rPr>
              <a:t>x</a:t>
            </a:r>
            <a:r>
              <a:rPr lang="en-US" sz="2900" u="none">
                <a:solidFill>
                  <a:srgbClr val="000000"/>
                </a:solidFill>
              </a:rPr>
              <a:t> + </a:t>
            </a:r>
            <a:r>
              <a:rPr lang="en-US" sz="2900" b="1" i="1" u="none">
                <a:solidFill>
                  <a:srgbClr val="000000"/>
                </a:solidFill>
              </a:rPr>
              <a:t>1</a:t>
            </a:r>
          </a:p>
          <a:p>
            <a:pPr marL="390525" indent="-292100" defTabSz="414338">
              <a:lnSpc>
                <a:spcPct val="80000"/>
              </a:lnSpc>
              <a:spcBef>
                <a:spcPts val="413"/>
              </a:spcBef>
              <a:buClr>
                <a:srgbClr val="000000"/>
              </a:buClr>
              <a:buSzPct val="100000"/>
              <a:buFont typeface="Wingdings" pitchFamily="2" charset="2"/>
              <a:buChar char="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600" u="none">
                <a:solidFill>
                  <a:srgbClr val="000000"/>
                </a:solidFill>
              </a:rPr>
              <a:t>Unlike the previous examples, in this case it is not a single point that determines the mapping figure, but the single arrow from 0 to 1, which we  designate as F[1,1]</a:t>
            </a:r>
          </a:p>
          <a:p>
            <a:pPr marL="390525" indent="-292100" defTabSz="414338">
              <a:lnSpc>
                <a:spcPct val="80000"/>
              </a:lnSpc>
              <a:spcBef>
                <a:spcPts val="413"/>
              </a:spcBef>
              <a:buClr>
                <a:srgbClr val="000000"/>
              </a:buClr>
              <a:buSzPct val="100000"/>
              <a:buFont typeface="Wingdings" pitchFamily="2" charset="2"/>
              <a:buChar char="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600" u="none">
                <a:solidFill>
                  <a:srgbClr val="000000"/>
                </a:solidFill>
              </a:rPr>
              <a:t>It can also be shown that this single arrow completely determines the function.Thus, given a point / number, </a:t>
            </a:r>
            <a:r>
              <a:rPr lang="en-US" sz="1600" i="1" u="none">
                <a:solidFill>
                  <a:srgbClr val="000000"/>
                </a:solidFill>
              </a:rPr>
              <a:t> x,</a:t>
            </a:r>
            <a:r>
              <a:rPr lang="en-US" sz="1600" u="none">
                <a:solidFill>
                  <a:srgbClr val="000000"/>
                </a:solidFill>
              </a:rPr>
              <a:t> on the source line, there is a unique arrow passing through </a:t>
            </a:r>
            <a:r>
              <a:rPr lang="en-US" sz="1600" b="1" i="1" u="none">
                <a:solidFill>
                  <a:srgbClr val="000000"/>
                </a:solidFill>
              </a:rPr>
              <a:t>x parallel to </a:t>
            </a:r>
            <a:r>
              <a:rPr lang="en-US" sz="1600" u="none">
                <a:solidFill>
                  <a:srgbClr val="000000"/>
                </a:solidFill>
              </a:rPr>
              <a:t>F[1,1] meeting the target line a unique point / number, </a:t>
            </a:r>
            <a:r>
              <a:rPr lang="en-US" sz="1600" i="1" u="none">
                <a:solidFill>
                  <a:srgbClr val="000000"/>
                </a:solidFill>
              </a:rPr>
              <a:t>x </a:t>
            </a:r>
            <a:r>
              <a:rPr lang="en-US" sz="1600" u="none">
                <a:solidFill>
                  <a:srgbClr val="000000"/>
                </a:solidFill>
              </a:rPr>
              <a:t>+ 1, which corresponds to the linear function</a:t>
            </a:r>
            <a:r>
              <a:rPr lang="en-US" sz="1600" u="none">
                <a:solidFill>
                  <a:srgbClr val="000000"/>
                </a:solidFill>
                <a:latin typeface="Arial" charset="0"/>
              </a:rPr>
              <a:t>’</a:t>
            </a:r>
            <a:r>
              <a:rPr lang="en-US" sz="1600" u="none">
                <a:solidFill>
                  <a:srgbClr val="000000"/>
                </a:solidFill>
              </a:rPr>
              <a:t>s value for the point/number, </a:t>
            </a:r>
            <a:r>
              <a:rPr lang="en-US" sz="1600" i="1" u="none">
                <a:solidFill>
                  <a:srgbClr val="000000"/>
                </a:solidFill>
              </a:rPr>
              <a:t>x</a:t>
            </a:r>
            <a:r>
              <a:rPr lang="en-US" sz="1600" u="none">
                <a:solidFill>
                  <a:srgbClr val="000000"/>
                </a:solidFill>
              </a:rPr>
              <a:t>.</a:t>
            </a:r>
          </a:p>
          <a:p>
            <a:pPr marL="781050" lvl="1" indent="-292100" defTabSz="414338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Wingdings" pitchFamily="2" charset="2"/>
              <a:buChar char="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u="none">
                <a:solidFill>
                  <a:srgbClr val="000000"/>
                </a:solidFill>
              </a:rPr>
              <a:t>The single arrow completely determines the function </a:t>
            </a:r>
            <a:r>
              <a:rPr lang="en-US" i="1" u="none">
                <a:solidFill>
                  <a:srgbClr val="000000"/>
                </a:solidFill>
              </a:rPr>
              <a:t> f</a:t>
            </a:r>
            <a:r>
              <a:rPr lang="en-US" u="none">
                <a:solidFill>
                  <a:srgbClr val="000000"/>
                </a:solidFill>
              </a:rPr>
              <a:t>.</a:t>
            </a:r>
          </a:p>
          <a:p>
            <a:pPr marL="1171575" lvl="2" indent="-257175" defTabSz="414338">
              <a:lnSpc>
                <a:spcPct val="80000"/>
              </a:lnSpc>
              <a:spcBef>
                <a:spcPts val="413"/>
              </a:spcBef>
              <a:buClr>
                <a:srgbClr val="000000"/>
              </a:buClr>
              <a:buSzPct val="100000"/>
              <a:buFont typeface="Symbol" pitchFamily="18" charset="2"/>
              <a:buChar char="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600" b="1" u="none">
                <a:solidFill>
                  <a:srgbClr val="000000"/>
                </a:solidFill>
              </a:rPr>
              <a:t>given a point</a:t>
            </a:r>
            <a:r>
              <a:rPr lang="en-US" sz="1600" u="none">
                <a:solidFill>
                  <a:srgbClr val="000000"/>
                </a:solidFill>
              </a:rPr>
              <a:t> / number, </a:t>
            </a:r>
            <a:r>
              <a:rPr lang="en-US" sz="1600" i="1" u="none">
                <a:solidFill>
                  <a:srgbClr val="000000"/>
                </a:solidFill>
              </a:rPr>
              <a:t> x,</a:t>
            </a:r>
            <a:r>
              <a:rPr lang="en-US" sz="1600" u="none">
                <a:solidFill>
                  <a:srgbClr val="000000"/>
                </a:solidFill>
              </a:rPr>
              <a:t> on the source line, </a:t>
            </a:r>
          </a:p>
          <a:p>
            <a:pPr marL="1171575" lvl="2" indent="-257175" defTabSz="414338">
              <a:lnSpc>
                <a:spcPct val="80000"/>
              </a:lnSpc>
              <a:spcBef>
                <a:spcPts val="413"/>
              </a:spcBef>
              <a:buClr>
                <a:srgbClr val="000000"/>
              </a:buClr>
              <a:buSzPct val="100000"/>
              <a:buFont typeface="Symbol" pitchFamily="18" charset="2"/>
              <a:buChar char="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600" u="none">
                <a:solidFill>
                  <a:srgbClr val="000000"/>
                </a:solidFill>
              </a:rPr>
              <a:t>there is a </a:t>
            </a:r>
            <a:r>
              <a:rPr lang="en-US" sz="1600" b="1" u="none">
                <a:solidFill>
                  <a:srgbClr val="000000"/>
                </a:solidFill>
              </a:rPr>
              <a:t>unique arrow </a:t>
            </a:r>
            <a:r>
              <a:rPr lang="en-US" sz="1600" u="none">
                <a:solidFill>
                  <a:srgbClr val="000000"/>
                </a:solidFill>
              </a:rPr>
              <a:t>through </a:t>
            </a:r>
            <a:r>
              <a:rPr lang="en-US" sz="1600" b="1" i="1" u="none">
                <a:solidFill>
                  <a:srgbClr val="000000"/>
                </a:solidFill>
              </a:rPr>
              <a:t>x parallel to </a:t>
            </a:r>
            <a:r>
              <a:rPr lang="en-US" sz="1600" u="none">
                <a:solidFill>
                  <a:srgbClr val="000000"/>
                </a:solidFill>
              </a:rPr>
              <a:t>F[1,1]</a:t>
            </a:r>
          </a:p>
          <a:p>
            <a:pPr marL="1171575" lvl="2" indent="-257175" defTabSz="414338">
              <a:lnSpc>
                <a:spcPct val="80000"/>
              </a:lnSpc>
              <a:spcBef>
                <a:spcPts val="413"/>
              </a:spcBef>
              <a:buClr>
                <a:srgbClr val="000000"/>
              </a:buClr>
              <a:buSzPct val="100000"/>
              <a:buFont typeface="Symbol" pitchFamily="18" charset="2"/>
              <a:buChar char="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600" b="1" u="none">
                <a:solidFill>
                  <a:srgbClr val="000000"/>
                </a:solidFill>
              </a:rPr>
              <a:t>meeting</a:t>
            </a:r>
            <a:r>
              <a:rPr lang="en-US" sz="1600" u="none">
                <a:solidFill>
                  <a:srgbClr val="000000"/>
                </a:solidFill>
              </a:rPr>
              <a:t> the target line at </a:t>
            </a:r>
            <a:r>
              <a:rPr lang="en-US" sz="1600" b="1" u="none">
                <a:solidFill>
                  <a:srgbClr val="000000"/>
                </a:solidFill>
              </a:rPr>
              <a:t>a unique point</a:t>
            </a:r>
            <a:r>
              <a:rPr lang="en-US" sz="1600" u="none">
                <a:solidFill>
                  <a:srgbClr val="000000"/>
                </a:solidFill>
              </a:rPr>
              <a:t> / number, </a:t>
            </a:r>
            <a:r>
              <a:rPr lang="en-US" sz="1600" i="1" u="none">
                <a:solidFill>
                  <a:srgbClr val="000000"/>
                </a:solidFill>
              </a:rPr>
              <a:t>x </a:t>
            </a:r>
            <a:r>
              <a:rPr lang="en-US" sz="1600" u="none">
                <a:solidFill>
                  <a:srgbClr val="000000"/>
                </a:solidFill>
              </a:rPr>
              <a:t>+ 1, </a:t>
            </a:r>
          </a:p>
          <a:p>
            <a:pPr marL="390525" indent="-292100" defTabSz="414338">
              <a:lnSpc>
                <a:spcPct val="80000"/>
              </a:lnSpc>
              <a:spcBef>
                <a:spcPts val="413"/>
              </a:spcBef>
              <a:buSzPct val="100000"/>
              <a:tabLst>
                <a:tab pos="390525" algn="l"/>
                <a:tab pos="804863" algn="l"/>
                <a:tab pos="1219200" algn="l"/>
                <a:tab pos="1635125" algn="l"/>
                <a:tab pos="2049463" algn="l"/>
                <a:tab pos="2463800" algn="l"/>
                <a:tab pos="2878138" algn="l"/>
                <a:tab pos="3294063" algn="l"/>
                <a:tab pos="3708400" algn="l"/>
                <a:tab pos="4122738" algn="l"/>
                <a:tab pos="4537075" algn="l"/>
                <a:tab pos="4953000" algn="l"/>
                <a:tab pos="5367338" algn="l"/>
                <a:tab pos="5781675" algn="l"/>
                <a:tab pos="6196013" algn="l"/>
                <a:tab pos="6610350" algn="l"/>
                <a:tab pos="7026275" algn="l"/>
                <a:tab pos="7440613" algn="l"/>
                <a:tab pos="7854950" algn="l"/>
                <a:tab pos="8269288" algn="l"/>
                <a:tab pos="8685213" algn="l"/>
              </a:tabLst>
            </a:pPr>
            <a:r>
              <a:rPr lang="en-US" sz="1600" u="none">
                <a:solidFill>
                  <a:srgbClr val="000000"/>
                </a:solidFill>
              </a:rPr>
              <a:t>which corresponds to the linear function</a:t>
            </a:r>
            <a:r>
              <a:rPr lang="en-US" sz="1600" u="none">
                <a:solidFill>
                  <a:srgbClr val="000000"/>
                </a:solidFill>
                <a:latin typeface="Arial" charset="0"/>
              </a:rPr>
              <a:t>’</a:t>
            </a:r>
            <a:r>
              <a:rPr lang="en-US" sz="1600" u="none">
                <a:solidFill>
                  <a:srgbClr val="000000"/>
                </a:solidFill>
              </a:rPr>
              <a:t>s value for the point/number, </a:t>
            </a:r>
            <a:r>
              <a:rPr lang="en-US" sz="1600" i="1" u="none">
                <a:solidFill>
                  <a:srgbClr val="000000"/>
                </a:solidFill>
              </a:rPr>
              <a:t>x</a:t>
            </a:r>
            <a:r>
              <a:rPr lang="en-US" sz="1600" u="none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2188" y="1631950"/>
            <a:ext cx="1801812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084" name="AutoShape 5"/>
          <p:cNvCxnSpPr>
            <a:cxnSpLocks noChangeShapeType="1"/>
          </p:cNvCxnSpPr>
          <p:nvPr/>
        </p:nvCxnSpPr>
        <p:spPr bwMode="auto">
          <a:xfrm flipV="1">
            <a:off x="5886450" y="5438775"/>
            <a:ext cx="1449388" cy="709613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Function-Equation Questions </a:t>
            </a:r>
            <a:br>
              <a:rPr lang="en-US" sz="40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200" u="sng" smtClean="0">
                <a:latin typeface="Comic Sans MS" pitchFamily="66" charset="0"/>
              </a:rPr>
              <a:t>with linear focus points</a:t>
            </a:r>
          </a:p>
        </p:txBody>
      </p:sp>
      <p:sp>
        <p:nvSpPr>
          <p:cNvPr id="162819" name="Content Placeholder 2"/>
          <p:cNvSpPr>
            <a:spLocks noGrp="1"/>
          </p:cNvSpPr>
          <p:nvPr>
            <p:ph idx="4294967295"/>
          </p:nvPr>
        </p:nvSpPr>
        <p:spPr>
          <a:xfrm>
            <a:off x="228600" y="1600200"/>
            <a:ext cx="8229600" cy="4724400"/>
          </a:xfrm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Solve a linear equations: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2x+1 = 5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2x+1 = -x + 2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Use focus to find x.</a:t>
            </a:r>
          </a:p>
          <a:p>
            <a:pPr lvl="1" eaLnBrk="1" hangingPunct="1"/>
            <a:endParaRPr lang="en-US" smtClean="0">
              <a:latin typeface="Comic Sans MS" pitchFamily="66" charset="0"/>
            </a:endParaRPr>
          </a:p>
          <a:p>
            <a:pPr lvl="1" eaLnBrk="1" hangingPunct="1"/>
            <a:endParaRPr lang="en-US" smtClean="0">
              <a:latin typeface="Comic Sans MS" pitchFamily="66" charset="0"/>
            </a:endParaRPr>
          </a:p>
          <a:p>
            <a:pPr eaLnBrk="1" hangingPunct="1"/>
            <a:r>
              <a:rPr lang="en-US" smtClean="0"/>
              <a:t>“</a:t>
            </a:r>
            <a:r>
              <a:rPr lang="en-US" smtClean="0">
                <a:latin typeface="Comic Sans MS" pitchFamily="66" charset="0"/>
              </a:rPr>
              <a:t>fixed points</a:t>
            </a:r>
            <a:r>
              <a:rPr lang="en-US" smtClean="0"/>
              <a:t>”</a:t>
            </a:r>
            <a:r>
              <a:rPr lang="en-US" smtClean="0">
                <a:latin typeface="Comic Sans MS" pitchFamily="66" charset="0"/>
              </a:rPr>
              <a:t> : f(x) = x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Use focus to find x.</a:t>
            </a:r>
          </a:p>
          <a:p>
            <a:pPr lvl="1" eaLnBrk="1" hangingPunct="1"/>
            <a:endParaRPr lang="en-US" smtClean="0">
              <a:latin typeface="Comic Sans MS" pitchFamily="66" charset="0"/>
            </a:endParaRPr>
          </a:p>
          <a:p>
            <a:pPr lvl="1" eaLnBrk="1" hangingPunct="1"/>
            <a:endParaRPr lang="en-US" smtClean="0">
              <a:latin typeface="Comic Sans MS" pitchFamily="66" charset="0"/>
            </a:endParaRPr>
          </a:p>
        </p:txBody>
      </p:sp>
      <p:pic>
        <p:nvPicPr>
          <p:cNvPr id="162820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1447800"/>
            <a:ext cx="32131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End of Session I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Questions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Break - food and thought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Partner/group integration  task</a:t>
            </a:r>
          </a:p>
          <a:p>
            <a:pPr eaLnBrk="1" hangingPunct="1"/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Morning Break: Think about These Problems (in Groups 1-2; 3-4)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b="1" smtClean="0">
                <a:latin typeface="Times New Roman" pitchFamily="18" charset="0"/>
              </a:rPr>
              <a:t>M.1  </a:t>
            </a:r>
            <a:r>
              <a:rPr lang="en-US" sz="2000" smtClean="0">
                <a:latin typeface="Times New Roman" pitchFamily="18" charset="0"/>
              </a:rPr>
              <a:t>How would you use the Linear Focus to </a:t>
            </a:r>
            <a:r>
              <a:rPr lang="en-US" sz="2000" b="1" smtClean="0">
                <a:latin typeface="Times New Roman" pitchFamily="18" charset="0"/>
              </a:rPr>
              <a:t>find the mapping figure for the function inverse for a linear function when m≠0?</a:t>
            </a:r>
          </a:p>
          <a:p>
            <a:pPr>
              <a:lnSpc>
                <a:spcPct val="80000"/>
              </a:lnSpc>
            </a:pPr>
            <a:endParaRPr lang="en-US" sz="2000" b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smtClean="0">
                <a:latin typeface="Times New Roman" pitchFamily="18" charset="0"/>
              </a:rPr>
              <a:t>M.2  </a:t>
            </a:r>
            <a:r>
              <a:rPr lang="en-US" sz="2000" smtClean="0">
                <a:latin typeface="Times New Roman" pitchFamily="18" charset="0"/>
              </a:rPr>
              <a:t>How does the </a:t>
            </a:r>
            <a:r>
              <a:rPr lang="en-US" sz="2000" b="1" smtClean="0">
                <a:latin typeface="Times New Roman" pitchFamily="18" charset="0"/>
              </a:rPr>
              <a:t>choice of axis scales</a:t>
            </a:r>
            <a:r>
              <a:rPr lang="en-US" sz="2000" smtClean="0">
                <a:latin typeface="Times New Roman" pitchFamily="18" charset="0"/>
              </a:rPr>
              <a:t> affect the</a:t>
            </a:r>
            <a:r>
              <a:rPr lang="en-US" sz="2000" b="1" smtClean="0">
                <a:latin typeface="Times New Roman" pitchFamily="18" charset="0"/>
              </a:rPr>
              <a:t> position of the linear function focus point</a:t>
            </a:r>
            <a:r>
              <a:rPr lang="en-US" sz="2000" smtClean="0">
                <a:latin typeface="Times New Roman" pitchFamily="18" charset="0"/>
              </a:rPr>
              <a:t> and its use in solving equations?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b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smtClean="0">
                <a:latin typeface="Times New Roman" pitchFamily="18" charset="0"/>
              </a:rPr>
              <a:t>M.3</a:t>
            </a:r>
            <a:r>
              <a:rPr lang="en-US" sz="2000" smtClean="0">
                <a:latin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</a:rPr>
              <a:t>  Describe the visual features of the mapping figure for the quadratic function </a:t>
            </a:r>
            <a:r>
              <a:rPr lang="en-US" sz="2000" b="1" i="1" smtClean="0">
                <a:latin typeface="Times New Roman" pitchFamily="18" charset="0"/>
              </a:rPr>
              <a:t>f </a:t>
            </a:r>
            <a:r>
              <a:rPr lang="en-US" sz="2000" b="1" smtClean="0">
                <a:latin typeface="Times New Roman" pitchFamily="18" charset="0"/>
              </a:rPr>
              <a:t>(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smtClean="0">
                <a:latin typeface="Times New Roman" pitchFamily="18" charset="0"/>
              </a:rPr>
              <a:t>) = 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baseline="30000" smtClean="0">
                <a:latin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</a:rPr>
              <a:t>. </a:t>
            </a:r>
            <a:br>
              <a:rPr lang="en-US" sz="2000" smtClean="0">
                <a:latin typeface="Times New Roman" pitchFamily="18" charset="0"/>
              </a:rPr>
            </a:br>
            <a:r>
              <a:rPr lang="en-US" sz="2000" smtClean="0">
                <a:latin typeface="Times New Roman" pitchFamily="18" charset="0"/>
              </a:rPr>
              <a:t>How does this generalize for </a:t>
            </a:r>
            <a:r>
              <a:rPr lang="en-US" sz="2000" i="1" smtClean="0">
                <a:latin typeface="Times New Roman" pitchFamily="18" charset="0"/>
              </a:rPr>
              <a:t>even </a:t>
            </a:r>
            <a:r>
              <a:rPr lang="en-US" sz="2000" smtClean="0">
                <a:latin typeface="Times New Roman" pitchFamily="18" charset="0"/>
              </a:rPr>
              <a:t>functions where</a:t>
            </a:r>
            <a:r>
              <a:rPr lang="en-US" sz="2000" b="1" smtClean="0">
                <a:latin typeface="Times New Roman" pitchFamily="18" charset="0"/>
              </a:rPr>
              <a:t> </a:t>
            </a:r>
            <a:r>
              <a:rPr lang="en-US" sz="2000" b="1" i="1" smtClean="0">
                <a:latin typeface="Times New Roman" pitchFamily="18" charset="0"/>
              </a:rPr>
              <a:t>f </a:t>
            </a:r>
            <a:r>
              <a:rPr lang="en-US" sz="2000" b="1" smtClean="0">
                <a:latin typeface="Times New Roman" pitchFamily="18" charset="0"/>
              </a:rPr>
              <a:t>(-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smtClean="0">
                <a:latin typeface="Times New Roman" pitchFamily="18" charset="0"/>
              </a:rPr>
              <a:t>) = </a:t>
            </a:r>
            <a:r>
              <a:rPr lang="en-US" sz="2000" b="1" i="1" smtClean="0">
                <a:latin typeface="Times New Roman" pitchFamily="18" charset="0"/>
              </a:rPr>
              <a:t>f</a:t>
            </a:r>
            <a:r>
              <a:rPr lang="en-US" sz="2000" b="1" smtClean="0">
                <a:latin typeface="Times New Roman" pitchFamily="18" charset="0"/>
              </a:rPr>
              <a:t> (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smtClean="0">
                <a:latin typeface="Times New Roman" pitchFamily="18" charset="0"/>
              </a:rPr>
              <a:t>)?</a:t>
            </a:r>
            <a:endParaRPr lang="en-US" sz="20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0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smtClean="0">
                <a:latin typeface="Times New Roman" pitchFamily="18" charset="0"/>
              </a:rPr>
              <a:t>M.4</a:t>
            </a:r>
            <a:r>
              <a:rPr lang="en-US" sz="2000" smtClean="0">
                <a:latin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</a:rPr>
              <a:t> Describe the visual features of the mapping figure for the cubic function </a:t>
            </a:r>
            <a:r>
              <a:rPr lang="en-US" sz="2000" b="1" i="1" smtClean="0">
                <a:latin typeface="Times New Roman" pitchFamily="18" charset="0"/>
              </a:rPr>
              <a:t>f </a:t>
            </a:r>
            <a:r>
              <a:rPr lang="en-US" sz="2000" b="1" smtClean="0">
                <a:latin typeface="Times New Roman" pitchFamily="18" charset="0"/>
              </a:rPr>
              <a:t>(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smtClean="0">
                <a:latin typeface="Times New Roman" pitchFamily="18" charset="0"/>
              </a:rPr>
              <a:t>) = 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baseline="30000" smtClean="0">
                <a:latin typeface="Times New Roman" pitchFamily="18" charset="0"/>
              </a:rPr>
              <a:t>3</a:t>
            </a:r>
            <a:r>
              <a:rPr lang="en-US" sz="2000" smtClean="0">
                <a:latin typeface="Times New Roman" pitchFamily="18" charset="0"/>
              </a:rPr>
              <a:t>.  </a:t>
            </a:r>
            <a:br>
              <a:rPr lang="en-US" sz="2000" smtClean="0">
                <a:latin typeface="Times New Roman" pitchFamily="18" charset="0"/>
              </a:rPr>
            </a:br>
            <a:r>
              <a:rPr lang="en-US" sz="2000" smtClean="0">
                <a:latin typeface="Times New Roman" pitchFamily="18" charset="0"/>
              </a:rPr>
              <a:t>How does this generalize for </a:t>
            </a:r>
            <a:r>
              <a:rPr lang="en-US" sz="2000" i="1" smtClean="0">
                <a:latin typeface="Times New Roman" pitchFamily="18" charset="0"/>
              </a:rPr>
              <a:t>odd  </a:t>
            </a:r>
            <a:r>
              <a:rPr lang="en-US" sz="2000" smtClean="0">
                <a:latin typeface="Times New Roman" pitchFamily="18" charset="0"/>
              </a:rPr>
              <a:t>functions where </a:t>
            </a:r>
            <a:r>
              <a:rPr lang="en-US" sz="2000" b="1" i="1" smtClean="0">
                <a:latin typeface="Times New Roman" pitchFamily="18" charset="0"/>
              </a:rPr>
              <a:t>f </a:t>
            </a:r>
            <a:r>
              <a:rPr lang="en-US" sz="2000" b="1" smtClean="0">
                <a:latin typeface="Times New Roman" pitchFamily="18" charset="0"/>
              </a:rPr>
              <a:t>(-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smtClean="0">
                <a:latin typeface="Times New Roman" pitchFamily="18" charset="0"/>
              </a:rPr>
              <a:t>) = </a:t>
            </a:r>
            <a:r>
              <a:rPr lang="en-US" sz="2000" b="1" i="1" smtClean="0">
                <a:latin typeface="Times New Roman" pitchFamily="18" charset="0"/>
              </a:rPr>
              <a:t>-f</a:t>
            </a:r>
            <a:r>
              <a:rPr lang="en-US" sz="2000" b="1" smtClean="0">
                <a:latin typeface="Times New Roman" pitchFamily="18" charset="0"/>
              </a:rPr>
              <a:t> (</a:t>
            </a:r>
            <a:r>
              <a:rPr lang="en-US" sz="2000" b="1" i="1" smtClean="0">
                <a:latin typeface="Times New Roman" pitchFamily="18" charset="0"/>
              </a:rPr>
              <a:t>x</a:t>
            </a:r>
            <a:r>
              <a:rPr lang="en-US" sz="2000" b="1" smtClean="0">
                <a:latin typeface="Times New Roman" pitchFamily="18" charset="0"/>
              </a:rPr>
              <a:t>)?</a:t>
            </a:r>
            <a:endParaRPr lang="en-US" sz="20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000" b="1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9144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Comic Sans MS" pitchFamily="66" charset="0"/>
              </a:rPr>
              <a:t>Session II More on Linear Mapping Figures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We continue our introduction to mapping figures by a consideration of the </a:t>
            </a:r>
            <a:r>
              <a:rPr lang="en-US" b="1" smtClean="0">
                <a:latin typeface="Comic Sans MS" pitchFamily="66" charset="0"/>
              </a:rPr>
              <a:t>composition of linear functions</a:t>
            </a:r>
            <a:r>
              <a:rPr lang="en-US" smtClean="0">
                <a:latin typeface="Comic Sans MS" pitchFamily="66" charset="0"/>
              </a:rPr>
              <a:t>.</a:t>
            </a: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Compositions are keys!</a:t>
            </a:r>
          </a:p>
        </p:txBody>
      </p:sp>
      <p:sp>
        <p:nvSpPr>
          <p:cNvPr id="52226" name="Content Placeholder 2"/>
          <p:cNvSpPr>
            <a:spLocks noGrp="1"/>
          </p:cNvSpPr>
          <p:nvPr>
            <p:ph idx="4294967295"/>
          </p:nvPr>
        </p:nvSpPr>
        <p:spPr>
          <a:xfrm>
            <a:off x="304800" y="15240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   An example of composition with mapping figures of simpler (linear) functions.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g(x) = 2x; h(u)=u+1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f(x) = h(g(x)) = h(u) </a:t>
            </a:r>
            <a:br>
              <a:rPr lang="en-US" smtClean="0">
                <a:latin typeface="Comic Sans MS" pitchFamily="66" charset="0"/>
              </a:rPr>
            </a:br>
            <a:r>
              <a:rPr lang="en-US" smtClean="0">
                <a:latin typeface="Comic Sans MS" pitchFamily="66" charset="0"/>
              </a:rPr>
              <a:t>where u =g(x) =2x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f(x) = (2x) + 1 =  2 x + 1 </a:t>
            </a:r>
          </a:p>
          <a:p>
            <a:pPr lvl="2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f (0) = 1  slope = 2</a:t>
            </a:r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2590800"/>
            <a:ext cx="2743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Compositions are keys!</a:t>
            </a:r>
          </a:p>
        </p:txBody>
      </p:sp>
      <p:sp>
        <p:nvSpPr>
          <p:cNvPr id="53250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   Linear Functions can be understood and visualized as compositions with mapping figures of simpler linear functions.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f(x) = 2 x + 1 = (2x) + 1  : 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g(x) = 2x; h(u)=u+1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f (0) = 1  slope = 2</a:t>
            </a:r>
          </a:p>
          <a:p>
            <a:pPr lvl="2" eaLnBrk="1" hangingPunct="1">
              <a:buFontTx/>
              <a:buNone/>
            </a:pPr>
            <a:endParaRPr lang="en-US" smtClean="0">
              <a:latin typeface="Comic Sans MS" pitchFamily="66" charset="0"/>
            </a:endParaRPr>
          </a:p>
        </p:txBody>
      </p:sp>
      <p:pic>
        <p:nvPicPr>
          <p:cNvPr id="5325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048000"/>
            <a:ext cx="2743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Compositions are keys!</a:t>
            </a:r>
          </a:p>
        </p:txBody>
      </p:sp>
      <p:sp>
        <p:nvSpPr>
          <p:cNvPr id="54274" name="Content Placeholder 2"/>
          <p:cNvSpPr>
            <a:spLocks noGrp="1"/>
          </p:cNvSpPr>
          <p:nvPr>
            <p:ph idx="4294967295"/>
          </p:nvPr>
        </p:nvSpPr>
        <p:spPr>
          <a:xfrm>
            <a:off x="304800" y="16764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   Linear Functions can be understood and visualized as compositions with mapping figures of simpler linear functions.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Example: f(x) = 2(x-1) + 3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g(x)=x-1  h(u)=2u; k(t)=t+3</a:t>
            </a:r>
          </a:p>
          <a:p>
            <a:pPr lvl="2" eaLnBrk="1" hangingPunct="1"/>
            <a:r>
              <a:rPr lang="en-US" smtClean="0">
                <a:latin typeface="Comic Sans MS" pitchFamily="66" charset="0"/>
              </a:rPr>
              <a:t>f(1)= 3  slope = 2</a:t>
            </a:r>
          </a:p>
        </p:txBody>
      </p:sp>
      <p:pic>
        <p:nvPicPr>
          <p:cNvPr id="5427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3048000"/>
            <a:ext cx="2895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3048000"/>
            <a:ext cx="2895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latin typeface="Comic Sans MS" pitchFamily="66" charset="0"/>
              </a:rPr>
              <a:t>Inverses, Equations and Mapping Figures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Inverse: If f(x) = y then invf(y)=x.</a:t>
            </a:r>
          </a:p>
          <a:p>
            <a:r>
              <a:rPr lang="en-US" smtClean="0">
                <a:latin typeface="Comic Sans MS" pitchFamily="66" charset="0"/>
              </a:rPr>
              <a:t>So to find invf(b) we need to find any and all x that solve the equation f(x) = b.</a:t>
            </a:r>
          </a:p>
          <a:p>
            <a:r>
              <a:rPr lang="en-US" smtClean="0">
                <a:latin typeface="Comic Sans MS" pitchFamily="66" charset="0"/>
              </a:rPr>
              <a:t>How is this visualized on a mapping figure?  </a:t>
            </a:r>
          </a:p>
          <a:p>
            <a:r>
              <a:rPr lang="en-US" smtClean="0">
                <a:latin typeface="Comic Sans MS" pitchFamily="66" charset="0"/>
              </a:rPr>
              <a:t>Find b on the target axis, then trace back on any and all arrows that “hit”b.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657600"/>
            <a:ext cx="7543800" cy="2133600"/>
          </a:xfrm>
        </p:spPr>
        <p:txBody>
          <a:bodyPr/>
          <a:lstStyle/>
          <a:p>
            <a:r>
              <a:rPr lang="en-US" sz="2400" smtClean="0">
                <a:latin typeface="Comic Sans MS" pitchFamily="66" charset="0"/>
              </a:rPr>
              <a:t>Written by </a:t>
            </a:r>
            <a:r>
              <a:rPr lang="en-US" sz="2400" smtClean="0">
                <a:latin typeface="Comic Sans MS" pitchFamily="66" charset="0"/>
                <a:hlinkClick r:id="rId2"/>
              </a:rPr>
              <a:t>Howard Swann</a:t>
            </a:r>
            <a:r>
              <a:rPr lang="en-US" sz="2400" smtClean="0">
                <a:latin typeface="Comic Sans MS" pitchFamily="66" charset="0"/>
              </a:rPr>
              <a:t> and John Johnson</a:t>
            </a:r>
            <a:br>
              <a:rPr lang="en-US" sz="2400" smtClean="0">
                <a:latin typeface="Comic Sans MS" pitchFamily="66" charset="0"/>
              </a:rPr>
            </a:br>
            <a:r>
              <a:rPr lang="en-US" sz="2400" smtClean="0">
                <a:latin typeface="Comic Sans MS" pitchFamily="66" charset="0"/>
              </a:rPr>
              <a:t/>
            </a:r>
            <a:br>
              <a:rPr lang="en-US" sz="2400" smtClean="0">
                <a:latin typeface="Comic Sans MS" pitchFamily="66" charset="0"/>
              </a:rPr>
            </a:br>
            <a:r>
              <a:rPr lang="en-US" sz="2400" smtClean="0">
                <a:latin typeface="Comic Sans MS" pitchFamily="66" charset="0"/>
              </a:rPr>
              <a:t>A early source for visualizing functions at an elementary level before calculus.</a:t>
            </a:r>
            <a:br>
              <a:rPr lang="en-US" sz="2400" smtClean="0">
                <a:latin typeface="Comic Sans MS" pitchFamily="66" charset="0"/>
              </a:rPr>
            </a:br>
            <a:r>
              <a:rPr lang="en-US" sz="2400" b="1" smtClean="0">
                <a:latin typeface="Comic Sans MS" pitchFamily="66" charset="0"/>
              </a:rPr>
              <a:t/>
            </a:r>
            <a:br>
              <a:rPr lang="en-US" sz="2400" b="1" smtClean="0">
                <a:latin typeface="Comic Sans MS" pitchFamily="66" charset="0"/>
              </a:rPr>
            </a:br>
            <a:r>
              <a:rPr lang="en-US" sz="2400" b="1" smtClean="0">
                <a:latin typeface="Comic Sans MS" pitchFamily="66" charset="0"/>
              </a:rPr>
              <a:t>This is copyrighted material!</a:t>
            </a:r>
          </a:p>
        </p:txBody>
      </p:sp>
      <p:pic>
        <p:nvPicPr>
          <p:cNvPr id="147459" name="Picture 3" descr="Prof. E. McSquared's Calculus Primer; Expanded Intergalactic Vers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685800"/>
            <a:ext cx="6762750" cy="2532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Mapping Figures and Inverses</a:t>
            </a:r>
          </a:p>
        </p:txBody>
      </p:sp>
      <p:sp>
        <p:nvSpPr>
          <p:cNvPr id="55298" name="Content Placeholder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229600" cy="4830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Inverse linear functions: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Use transparency for mapping figures-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Copy mapping figure of f to transparency.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Flip the transparency to see mapping 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figure of inverse function g. 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(“before or after”)</a:t>
            </a:r>
            <a:br>
              <a:rPr lang="en-US" smtClean="0">
                <a:latin typeface="Comic Sans MS" pitchFamily="66" charset="0"/>
              </a:rPr>
            </a:br>
            <a:r>
              <a:rPr lang="en-US" smtClean="0">
                <a:latin typeface="Comic Sans MS" pitchFamily="66" charset="0"/>
              </a:rPr>
              <a:t> invg(g(a)) = a;     g(invg(b)) = b; 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Example i: g(x) = 2x; invg(x) = 1/2 x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Example ii: h(x) = x + 1 ; invh(x) = x - 1</a:t>
            </a:r>
          </a:p>
        </p:txBody>
      </p:sp>
      <p:pic>
        <p:nvPicPr>
          <p:cNvPr id="5529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2057400"/>
            <a:ext cx="2057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Mapping Figures and Inverses</a:t>
            </a:r>
          </a:p>
        </p:txBody>
      </p:sp>
      <p:sp>
        <p:nvSpPr>
          <p:cNvPr id="56322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Inverse linear functions: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socks and shoes with mapping figures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g(x) = 2x; invf(x) = 1/2 x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h(x) = x + 1 ; invh(x) = x - 1</a:t>
            </a:r>
          </a:p>
          <a:p>
            <a:pPr lvl="1" eaLnBrk="1" hangingPunct="1"/>
            <a:endParaRPr lang="en-US" smtClean="0">
              <a:latin typeface="Comic Sans MS" pitchFamily="66" charset="0"/>
            </a:endParaRPr>
          </a:p>
          <a:p>
            <a:pPr eaLnBrk="1" hangingPunct="1"/>
            <a:r>
              <a:rPr lang="en-US" smtClean="0">
                <a:latin typeface="Comic Sans MS" pitchFamily="66" charset="0"/>
              </a:rPr>
              <a:t>f(x) = 2 x + 1 = (2x) + 1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 g(x) = 2x; h(u)=u+1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inverse of f: invf(x)=invh(invg(x))=1/2(x-1)</a:t>
            </a:r>
          </a:p>
        </p:txBody>
      </p:sp>
      <p:pic>
        <p:nvPicPr>
          <p:cNvPr id="5632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2514600"/>
            <a:ext cx="2895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Mapping Figures and Inverses</a:t>
            </a:r>
          </a:p>
        </p:txBody>
      </p:sp>
      <p:sp>
        <p:nvSpPr>
          <p:cNvPr id="163843" name="Content Placeholder 2"/>
          <p:cNvSpPr>
            <a:spLocks noGrp="1"/>
          </p:cNvSpPr>
          <p:nvPr>
            <p:ph idx="4294967295"/>
          </p:nvPr>
        </p:nvSpPr>
        <p:spPr>
          <a:xfrm>
            <a:off x="228600" y="13716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Inverse linear functions: </a:t>
            </a:r>
          </a:p>
          <a:p>
            <a:pPr eaLnBrk="1" hangingPunct="1"/>
            <a:r>
              <a:rPr lang="en-US" smtClean="0"/>
              <a:t>“socks and shoes” with mapping figures</a:t>
            </a:r>
          </a:p>
          <a:p>
            <a:pPr eaLnBrk="1" hangingPunct="1"/>
            <a:r>
              <a:rPr lang="en-US" smtClean="0"/>
              <a:t>f(x) = 2(x-1) + 3: </a:t>
            </a:r>
          </a:p>
          <a:p>
            <a:pPr lvl="1" eaLnBrk="1" hangingPunct="1"/>
            <a:r>
              <a:rPr lang="en-US" smtClean="0"/>
              <a:t>g(x)=x-1  h(u)=2u; k(t)=t+3</a:t>
            </a:r>
          </a:p>
          <a:p>
            <a:pPr lvl="1" eaLnBrk="1" hangingPunct="1"/>
            <a:r>
              <a:rPr lang="en-US" smtClean="0"/>
              <a:t>Inverse of f:  1/2(x-3) +1</a:t>
            </a:r>
          </a:p>
        </p:txBody>
      </p:sp>
      <p:pic>
        <p:nvPicPr>
          <p:cNvPr id="1638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2514600"/>
            <a:ext cx="2895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4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2514600"/>
            <a:ext cx="2895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End of Session II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Questions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Lunch Break - food and thought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Partner/group integration  task</a:t>
            </a:r>
          </a:p>
          <a:p>
            <a:pPr eaLnBrk="1" hangingPunct="1"/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Lunch Break: Think about These Problems (in Groups 1-3; 4-5)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L.1 </a:t>
            </a:r>
            <a:r>
              <a:rPr lang="en-US" sz="1600" b="1" smtClean="0">
                <a:latin typeface="Times New Roman" pitchFamily="18" charset="0"/>
              </a:rPr>
              <a:t>  Describe the visual features of the mapping figure for the quadratic function  </a:t>
            </a:r>
            <a:r>
              <a:rPr lang="en-US" sz="1600" b="1" i="1" smtClean="0">
                <a:latin typeface="Times New Roman" pitchFamily="18" charset="0"/>
              </a:rPr>
              <a:t>f </a:t>
            </a:r>
            <a:r>
              <a:rPr lang="en-US" sz="1600" b="1" smtClean="0">
                <a:latin typeface="Times New Roman" pitchFamily="18" charset="0"/>
              </a:rPr>
              <a:t>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) = 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baseline="30000" smtClean="0">
                <a:latin typeface="Times New Roman" pitchFamily="18" charset="0"/>
              </a:rPr>
              <a:t>2</a:t>
            </a:r>
            <a:r>
              <a:rPr lang="en-US" sz="1600" smtClean="0">
                <a:latin typeface="Times New Roman" pitchFamily="18" charset="0"/>
              </a:rPr>
              <a:t>.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	Domain?  Range?  Increasing/Decreasing?  Max/Min?  Concavity?   “Infinity”?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6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 smtClean="0">
                <a:latin typeface="Times New Roman" pitchFamily="18" charset="0"/>
              </a:rPr>
              <a:t>L.2  Describe the visual features of the mapping figure for the quadratic function </a:t>
            </a:r>
            <a:br>
              <a:rPr lang="en-US" sz="1600" b="1" smtClean="0">
                <a:latin typeface="Times New Roman" pitchFamily="18" charset="0"/>
              </a:rPr>
            </a:br>
            <a:r>
              <a:rPr lang="en-US" sz="1600" b="1" i="1" smtClean="0">
                <a:latin typeface="Times New Roman" pitchFamily="18" charset="0"/>
              </a:rPr>
              <a:t>f </a:t>
            </a:r>
            <a:r>
              <a:rPr lang="en-US" sz="1600" b="1" smtClean="0">
                <a:latin typeface="Times New Roman" pitchFamily="18" charset="0"/>
              </a:rPr>
              <a:t>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) = A(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-h)</a:t>
            </a:r>
            <a:r>
              <a:rPr lang="en-US" sz="1600" b="1" baseline="30000" smtClean="0">
                <a:latin typeface="Times New Roman" pitchFamily="18" charset="0"/>
              </a:rPr>
              <a:t>2</a:t>
            </a:r>
            <a:r>
              <a:rPr lang="en-US" sz="1600" smtClean="0">
                <a:latin typeface="Times New Roman" pitchFamily="18" charset="0"/>
              </a:rPr>
              <a:t> + </a:t>
            </a:r>
            <a:r>
              <a:rPr lang="en-US" sz="1600" b="1" smtClean="0">
                <a:latin typeface="Times New Roman" pitchFamily="18" charset="0"/>
              </a:rPr>
              <a:t>k</a:t>
            </a:r>
            <a:r>
              <a:rPr lang="en-US" sz="1600" smtClean="0">
                <a:latin typeface="Times New Roman" pitchFamily="18" charset="0"/>
              </a:rPr>
              <a:t> using composition with simple linear functions.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	Domain?  Range?  Increasing/Decreasing?  Max/Min?  Concavity?   “Infinity”?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6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L.3 </a:t>
            </a:r>
            <a:r>
              <a:rPr lang="en-US" sz="1600" b="1" smtClean="0">
                <a:latin typeface="Times New Roman" pitchFamily="18" charset="0"/>
              </a:rPr>
              <a:t>Describe the visual features of a mapping figure for the square root function </a:t>
            </a:r>
            <a:r>
              <a:rPr lang="en-US" sz="1600" b="1" i="1" smtClean="0">
                <a:latin typeface="Times New Roman" pitchFamily="18" charset="0"/>
              </a:rPr>
              <a:t>g</a:t>
            </a:r>
            <a:r>
              <a:rPr lang="en-US" sz="1600" b="1" smtClean="0">
                <a:latin typeface="Times New Roman" pitchFamily="18" charset="0"/>
              </a:rPr>
              <a:t>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) = </a:t>
            </a:r>
            <a:r>
              <a:rPr lang="en-US" sz="1600" b="1" smtClean="0">
                <a:latin typeface="Times New Roman" pitchFamily="18" charset="0"/>
                <a:sym typeface="Symbol" pitchFamily="18" charset="2"/>
              </a:rPr>
              <a:t></a:t>
            </a:r>
            <a:r>
              <a:rPr lang="en-US" sz="1600" b="1" i="1" smtClean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 and relate them to those of the quadratic </a:t>
            </a:r>
            <a:r>
              <a:rPr lang="en-US" sz="1600" b="1" i="1" smtClean="0">
                <a:latin typeface="Times New Roman" pitchFamily="18" charset="0"/>
              </a:rPr>
              <a:t>f </a:t>
            </a:r>
            <a:r>
              <a:rPr lang="en-US" sz="1600" b="1" smtClean="0">
                <a:latin typeface="Times New Roman" pitchFamily="18" charset="0"/>
              </a:rPr>
              <a:t>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) = 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baseline="30000" smtClean="0">
                <a:latin typeface="Times New Roman" pitchFamily="18" charset="0"/>
              </a:rPr>
              <a:t>2</a:t>
            </a:r>
            <a:r>
              <a:rPr lang="en-US" sz="1600" smtClean="0">
                <a:latin typeface="Times New Roman" pitchFamily="18" charset="0"/>
              </a:rPr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	Domain?  Range?  Increasing/Decreasing?   Max/Min?   Concavity?   “Infinity”?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6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L.4 </a:t>
            </a:r>
            <a:r>
              <a:rPr lang="en-US" sz="1600" b="1" smtClean="0">
                <a:latin typeface="Times New Roman" pitchFamily="18" charset="0"/>
              </a:rPr>
              <a:t>  Describe the visual features of the mapping figure for the reciprocal function  </a:t>
            </a:r>
            <a:br>
              <a:rPr lang="en-US" sz="1600" b="1" smtClean="0">
                <a:latin typeface="Times New Roman" pitchFamily="18" charset="0"/>
              </a:rPr>
            </a:br>
            <a:r>
              <a:rPr lang="en-US" sz="1600" b="1" smtClean="0">
                <a:latin typeface="Times New Roman" pitchFamily="18" charset="0"/>
              </a:rPr>
              <a:t>				</a:t>
            </a:r>
            <a:r>
              <a:rPr lang="en-US" sz="1600" b="1" i="1" smtClean="0">
                <a:latin typeface="Times New Roman" pitchFamily="18" charset="0"/>
              </a:rPr>
              <a:t>f </a:t>
            </a:r>
            <a:r>
              <a:rPr lang="en-US" sz="1600" b="1" smtClean="0">
                <a:latin typeface="Times New Roman" pitchFamily="18" charset="0"/>
              </a:rPr>
              <a:t>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) = 1/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smtClean="0">
                <a:latin typeface="Times New Roman" pitchFamily="18" charset="0"/>
              </a:rPr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	Domain?  Range?  “Asymptotes” and “infinity”? Function Inverse?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6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 smtClean="0">
                <a:latin typeface="Times New Roman" pitchFamily="18" charset="0"/>
              </a:rPr>
              <a:t>L.5  Describe the visual features of the mapping figure for the linear fractional function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 i="1" smtClean="0">
                <a:latin typeface="Times New Roman" pitchFamily="18" charset="0"/>
              </a:rPr>
              <a:t>	f </a:t>
            </a:r>
            <a:r>
              <a:rPr lang="en-US" sz="1600" b="1" smtClean="0">
                <a:latin typeface="Times New Roman" pitchFamily="18" charset="0"/>
              </a:rPr>
              <a:t>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) = A/(</a:t>
            </a:r>
            <a:r>
              <a:rPr lang="en-US" sz="1600" b="1" i="1" smtClean="0">
                <a:latin typeface="Times New Roman" pitchFamily="18" charset="0"/>
              </a:rPr>
              <a:t>x</a:t>
            </a:r>
            <a:r>
              <a:rPr lang="en-US" sz="1600" b="1" smtClean="0">
                <a:latin typeface="Times New Roman" pitchFamily="18" charset="0"/>
              </a:rPr>
              <a:t>-h)</a:t>
            </a:r>
            <a:r>
              <a:rPr lang="en-US" sz="1600" smtClean="0">
                <a:latin typeface="Times New Roman" pitchFamily="18" charset="0"/>
              </a:rPr>
              <a:t> + </a:t>
            </a:r>
            <a:r>
              <a:rPr lang="en-US" sz="1600" b="1" smtClean="0">
                <a:latin typeface="Times New Roman" pitchFamily="18" charset="0"/>
              </a:rPr>
              <a:t>k</a:t>
            </a:r>
            <a:r>
              <a:rPr lang="en-US" sz="1600" smtClean="0">
                <a:latin typeface="Times New Roman" pitchFamily="18" charset="0"/>
              </a:rPr>
              <a:t> using composition with simple linear functions.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smtClean="0">
                <a:latin typeface="Times New Roman" pitchFamily="18" charset="0"/>
              </a:rPr>
              <a:t>	Domain?  Range?  “Asymptotes” and “infinity”? Function Inverse?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6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305800" cy="1858962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Comic Sans MS" pitchFamily="66" charset="0"/>
              </a:rPr>
              <a:t>Session III More on Mapping Figures: Quadratic, Exponential and Logarithmic Functions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590800"/>
            <a:ext cx="8229600" cy="3535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We continue our introduction to mapping figures by a consideration of </a:t>
            </a:r>
            <a:r>
              <a:rPr lang="en-US" b="1" smtClean="0">
                <a:latin typeface="Comic Sans MS" pitchFamily="66" charset="0"/>
              </a:rPr>
              <a:t>quadratic, exponential and logarithmic functions.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Quadratic Functions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>
                <a:latin typeface="Comic Sans MS" pitchFamily="66" charset="0"/>
              </a:rPr>
              <a:t>Usually considered as a key example of the power of analytic geometry- the merger of algebra with geometry.</a:t>
            </a:r>
          </a:p>
          <a:p>
            <a:r>
              <a:rPr lang="en-US" sz="2800" smtClean="0">
                <a:latin typeface="Comic Sans MS" pitchFamily="66" charset="0"/>
              </a:rPr>
              <a:t>The algebra of this study focuses on two distinct representations of of these functions which mapping figures can visualize effectively to illuminate key features.</a:t>
            </a:r>
          </a:p>
          <a:p>
            <a:pPr lvl="1" algn="ctr"/>
            <a:r>
              <a:rPr lang="en-US" sz="2400" b="1" i="1" smtClean="0">
                <a:latin typeface="Comic Sans MS" pitchFamily="66" charset="0"/>
              </a:rPr>
              <a:t>f</a:t>
            </a:r>
            <a:r>
              <a:rPr lang="en-US" sz="2400" b="1" smtClean="0">
                <a:latin typeface="Comic Sans MS" pitchFamily="66" charset="0"/>
              </a:rPr>
              <a:t>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) = A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baseline="30000" smtClean="0">
                <a:latin typeface="Comic Sans MS" pitchFamily="66" charset="0"/>
              </a:rPr>
              <a:t>2</a:t>
            </a:r>
            <a:r>
              <a:rPr lang="en-US" sz="2400" b="1" smtClean="0">
                <a:latin typeface="Comic Sans MS" pitchFamily="66" charset="0"/>
              </a:rPr>
              <a:t> + B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 + C</a:t>
            </a:r>
          </a:p>
          <a:p>
            <a:pPr lvl="1" algn="ctr"/>
            <a:r>
              <a:rPr lang="en-US" sz="2400" b="1" i="1" smtClean="0">
                <a:latin typeface="Comic Sans MS" pitchFamily="66" charset="0"/>
              </a:rPr>
              <a:t>f</a:t>
            </a:r>
            <a:r>
              <a:rPr lang="en-US" sz="2400" b="1" smtClean="0">
                <a:latin typeface="Comic Sans MS" pitchFamily="66" charset="0"/>
              </a:rPr>
              <a:t>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) = A 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-h)</a:t>
            </a:r>
            <a:r>
              <a:rPr lang="en-US" sz="2400" b="1" baseline="30000" smtClean="0">
                <a:latin typeface="Comic Sans MS" pitchFamily="66" charset="0"/>
              </a:rPr>
              <a:t>2 </a:t>
            </a:r>
            <a:r>
              <a:rPr lang="en-US" sz="2400" b="1" smtClean="0">
                <a:latin typeface="Comic Sans MS" pitchFamily="66" charset="0"/>
              </a:rPr>
              <a:t>+ 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Examples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Comic Sans MS" pitchFamily="66" charset="0"/>
              </a:rPr>
              <a:t>Use compositions to visualize </a:t>
            </a:r>
          </a:p>
          <a:p>
            <a:pPr lvl="1">
              <a:lnSpc>
                <a:spcPct val="90000"/>
              </a:lnSpc>
            </a:pPr>
            <a:r>
              <a:rPr lang="en-US" sz="2400" b="1" i="1" smtClean="0">
                <a:latin typeface="Comic Sans MS" pitchFamily="66" charset="0"/>
              </a:rPr>
              <a:t>f</a:t>
            </a:r>
            <a:r>
              <a:rPr lang="en-US" sz="2400" b="1" smtClean="0">
                <a:latin typeface="Comic Sans MS" pitchFamily="66" charset="0"/>
              </a:rPr>
              <a:t>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) = 2 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-1)</a:t>
            </a:r>
            <a:r>
              <a:rPr lang="en-US" sz="2400" b="1" baseline="30000" smtClean="0">
                <a:latin typeface="Comic Sans MS" pitchFamily="66" charset="0"/>
              </a:rPr>
              <a:t>2 </a:t>
            </a:r>
            <a:r>
              <a:rPr lang="en-US" sz="2400" b="1" smtClean="0">
                <a:latin typeface="Comic Sans MS" pitchFamily="66" charset="0"/>
              </a:rPr>
              <a:t>= 2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baseline="30000" smtClean="0">
                <a:latin typeface="Comic Sans MS" pitchFamily="66" charset="0"/>
              </a:rPr>
              <a:t>2</a:t>
            </a:r>
            <a:r>
              <a:rPr lang="en-US" sz="2400" b="1" smtClean="0">
                <a:latin typeface="Comic Sans MS" pitchFamily="66" charset="0"/>
              </a:rPr>
              <a:t> -4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 + 2</a:t>
            </a:r>
          </a:p>
          <a:p>
            <a:pPr lvl="1">
              <a:lnSpc>
                <a:spcPct val="90000"/>
              </a:lnSpc>
            </a:pPr>
            <a:endParaRPr lang="en-US" sz="2400" b="1" baseline="30000" smtClean="0">
              <a:latin typeface="Comic Sans MS" pitchFamily="66" charset="0"/>
            </a:endParaRPr>
          </a:p>
          <a:p>
            <a:pPr lvl="1">
              <a:lnSpc>
                <a:spcPct val="90000"/>
              </a:lnSpc>
            </a:pPr>
            <a:r>
              <a:rPr lang="en-US" sz="2400" b="1" i="1" smtClean="0">
                <a:latin typeface="Comic Sans MS" pitchFamily="66" charset="0"/>
              </a:rPr>
              <a:t>g</a:t>
            </a:r>
            <a:r>
              <a:rPr lang="en-US" sz="2400" b="1" smtClean="0">
                <a:latin typeface="Comic Sans MS" pitchFamily="66" charset="0"/>
              </a:rPr>
              <a:t>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) = 2 (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-1)</a:t>
            </a:r>
            <a:r>
              <a:rPr lang="en-US" sz="2400" b="1" baseline="30000" smtClean="0">
                <a:latin typeface="Comic Sans MS" pitchFamily="66" charset="0"/>
              </a:rPr>
              <a:t>2  </a:t>
            </a:r>
            <a:r>
              <a:rPr lang="en-US" sz="2400" b="1" i="1" smtClean="0">
                <a:latin typeface="Comic Sans MS" pitchFamily="66" charset="0"/>
              </a:rPr>
              <a:t>+</a:t>
            </a:r>
            <a:r>
              <a:rPr lang="en-US" sz="2400" b="1" smtClean="0">
                <a:latin typeface="Comic Sans MS" pitchFamily="66" charset="0"/>
              </a:rPr>
              <a:t> 3 = 2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baseline="30000" smtClean="0">
                <a:latin typeface="Comic Sans MS" pitchFamily="66" charset="0"/>
              </a:rPr>
              <a:t>2</a:t>
            </a:r>
            <a:r>
              <a:rPr lang="en-US" sz="2400" b="1" smtClean="0">
                <a:latin typeface="Comic Sans MS" pitchFamily="66" charset="0"/>
              </a:rPr>
              <a:t> -4</a:t>
            </a:r>
            <a:r>
              <a:rPr lang="en-US" sz="2400" b="1" i="1" smtClean="0">
                <a:latin typeface="Comic Sans MS" pitchFamily="66" charset="0"/>
              </a:rPr>
              <a:t>x</a:t>
            </a:r>
            <a:r>
              <a:rPr lang="en-US" sz="2400" b="1" smtClean="0">
                <a:latin typeface="Comic Sans MS" pitchFamily="66" charset="0"/>
              </a:rPr>
              <a:t> + 5</a:t>
            </a:r>
          </a:p>
          <a:p>
            <a:pPr>
              <a:lnSpc>
                <a:spcPct val="90000"/>
              </a:lnSpc>
            </a:pPr>
            <a:endParaRPr lang="en-US" sz="2800" b="1" smtClean="0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en-US" sz="2800" b="1" smtClean="0">
                <a:latin typeface="Comic Sans MS" pitchFamily="66" charset="0"/>
              </a:rPr>
              <a:t>Observe how even symmetry is transformed.</a:t>
            </a:r>
          </a:p>
          <a:p>
            <a:pPr>
              <a:lnSpc>
                <a:spcPct val="90000"/>
              </a:lnSpc>
            </a:pPr>
            <a:r>
              <a:rPr lang="en-US" sz="2800" b="1" smtClean="0">
                <a:latin typeface="Comic Sans MS" pitchFamily="66" charset="0"/>
              </a:rPr>
              <a:t>These examples illustrate how a mapping figure visualization of  composition with linear functions can assist in understanding other functions.</a:t>
            </a:r>
            <a:endParaRPr lang="en-US" sz="280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mtClean="0">
                <a:latin typeface="Comic Sans MS" pitchFamily="66" charset="0"/>
              </a:rPr>
              <a:t>Quadratic Mapping Figures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Tx/>
              <a:buNone/>
            </a:pPr>
            <a:r>
              <a:rPr lang="en-US" b="1" i="1" smtClean="0">
                <a:latin typeface="Times New Roman" pitchFamily="18" charset="0"/>
              </a:rPr>
              <a:t>           f</a:t>
            </a:r>
            <a:r>
              <a:rPr lang="en-US" b="1" smtClean="0">
                <a:latin typeface="Times New Roman" pitchFamily="18" charset="0"/>
              </a:rPr>
              <a:t>(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smtClean="0">
                <a:latin typeface="Times New Roman" pitchFamily="18" charset="0"/>
              </a:rPr>
              <a:t>) = 2 (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smtClean="0">
                <a:latin typeface="Times New Roman" pitchFamily="18" charset="0"/>
              </a:rPr>
              <a:t>-1)</a:t>
            </a:r>
            <a:r>
              <a:rPr lang="en-US" b="1" baseline="30000" smtClean="0">
                <a:latin typeface="Times New Roman" pitchFamily="18" charset="0"/>
              </a:rPr>
              <a:t>2                                </a:t>
            </a:r>
            <a:r>
              <a:rPr lang="en-US" b="1" smtClean="0">
                <a:latin typeface="Times New Roman" pitchFamily="18" charset="0"/>
              </a:rPr>
              <a:t>= 2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baseline="30000" smtClean="0">
                <a:latin typeface="Times New Roman" pitchFamily="18" charset="0"/>
              </a:rPr>
              <a:t>2</a:t>
            </a:r>
            <a:r>
              <a:rPr lang="en-US" b="1" smtClean="0">
                <a:latin typeface="Times New Roman" pitchFamily="18" charset="0"/>
              </a:rPr>
              <a:t> -4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smtClean="0">
                <a:latin typeface="Times New Roman" pitchFamily="18" charset="0"/>
              </a:rPr>
              <a:t> + 2</a:t>
            </a:r>
          </a:p>
          <a:p>
            <a:endParaRPr lang="en-US" smtClean="0"/>
          </a:p>
        </p:txBody>
      </p:sp>
      <p:pic>
        <p:nvPicPr>
          <p:cNvPr id="1669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2743200"/>
            <a:ext cx="33210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69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743200"/>
            <a:ext cx="33543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8229600" cy="1143000"/>
          </a:xfrm>
        </p:spPr>
        <p:txBody>
          <a:bodyPr/>
          <a:lstStyle/>
          <a:p>
            <a:r>
              <a:rPr lang="en-US" smtClean="0">
                <a:latin typeface="Comic Sans MS" pitchFamily="66" charset="0"/>
              </a:rPr>
              <a:t>Quadratic Mapping Figures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Tx/>
              <a:buNone/>
            </a:pPr>
            <a:r>
              <a:rPr lang="en-US" b="1" i="1" smtClean="0">
                <a:latin typeface="Times New Roman" pitchFamily="18" charset="0"/>
              </a:rPr>
              <a:t>			g</a:t>
            </a:r>
            <a:r>
              <a:rPr lang="en-US" b="1" smtClean="0">
                <a:latin typeface="Times New Roman" pitchFamily="18" charset="0"/>
              </a:rPr>
              <a:t>(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smtClean="0">
                <a:latin typeface="Times New Roman" pitchFamily="18" charset="0"/>
              </a:rPr>
              <a:t>) = 2 (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smtClean="0">
                <a:latin typeface="Times New Roman" pitchFamily="18" charset="0"/>
              </a:rPr>
              <a:t>-1)</a:t>
            </a:r>
            <a:r>
              <a:rPr lang="en-US" b="1" baseline="30000" smtClean="0">
                <a:latin typeface="Times New Roman" pitchFamily="18" charset="0"/>
              </a:rPr>
              <a:t>2  </a:t>
            </a:r>
            <a:r>
              <a:rPr lang="en-US" b="1" i="1" smtClean="0">
                <a:latin typeface="Times New Roman" pitchFamily="18" charset="0"/>
              </a:rPr>
              <a:t>+</a:t>
            </a:r>
            <a:r>
              <a:rPr lang="en-US" b="1" smtClean="0">
                <a:latin typeface="Times New Roman" pitchFamily="18" charset="0"/>
              </a:rPr>
              <a:t> 3 	= 2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baseline="30000" smtClean="0">
                <a:latin typeface="Times New Roman" pitchFamily="18" charset="0"/>
              </a:rPr>
              <a:t>2</a:t>
            </a:r>
            <a:r>
              <a:rPr lang="en-US" b="1" smtClean="0">
                <a:latin typeface="Times New Roman" pitchFamily="18" charset="0"/>
              </a:rPr>
              <a:t> -4</a:t>
            </a:r>
            <a:r>
              <a:rPr lang="en-US" b="1" i="1" smtClean="0">
                <a:latin typeface="Times New Roman" pitchFamily="18" charset="0"/>
              </a:rPr>
              <a:t>x</a:t>
            </a:r>
            <a:r>
              <a:rPr lang="en-US" b="1" smtClean="0">
                <a:latin typeface="Times New Roman" pitchFamily="18" charset="0"/>
              </a:rPr>
              <a:t> + 5</a:t>
            </a:r>
          </a:p>
        </p:txBody>
      </p:sp>
      <p:pic>
        <p:nvPicPr>
          <p:cNvPr id="17408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286000"/>
            <a:ext cx="3321050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08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438400"/>
            <a:ext cx="3124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page 29: rules for functions continued"/>
          <p:cNvPicPr>
            <a:picLocks noChangeAspect="1" noChangeArrowheads="1"/>
          </p:cNvPicPr>
          <p:nvPr/>
        </p:nvPicPr>
        <p:blipFill>
          <a:blip r:embed="rId2"/>
          <a:srcRect r="48000" b="24417"/>
          <a:stretch>
            <a:fillRect/>
          </a:stretch>
        </p:blipFill>
        <p:spPr bwMode="auto">
          <a:xfrm>
            <a:off x="0" y="0"/>
            <a:ext cx="4211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3" name="Picture 3" descr="page 29: rules for functions continued"/>
          <p:cNvPicPr>
            <a:picLocks noChangeAspect="1" noChangeArrowheads="1"/>
          </p:cNvPicPr>
          <p:nvPr/>
        </p:nvPicPr>
        <p:blipFill>
          <a:blip r:embed="rId2"/>
          <a:srcRect t="71968" r="46400"/>
          <a:stretch>
            <a:fillRect/>
          </a:stretch>
        </p:blipFill>
        <p:spPr bwMode="auto">
          <a:xfrm>
            <a:off x="4343400" y="609600"/>
            <a:ext cx="4791075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latin typeface="Comic Sans MS" pitchFamily="66" charset="0"/>
              </a:rPr>
              <a:t>Quadratic Equations and Mapping Figures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To solve </a:t>
            </a:r>
            <a:r>
              <a:rPr lang="en-US" b="1" i="1" smtClean="0">
                <a:latin typeface="Comic Sans MS" pitchFamily="66" charset="0"/>
              </a:rPr>
              <a:t>f</a:t>
            </a:r>
            <a:r>
              <a:rPr lang="en-US" b="1" smtClean="0">
                <a:latin typeface="Comic Sans MS" pitchFamily="66" charset="0"/>
              </a:rPr>
              <a:t>(</a:t>
            </a:r>
            <a:r>
              <a:rPr lang="en-US" b="1" i="1" smtClean="0">
                <a:latin typeface="Comic Sans MS" pitchFamily="66" charset="0"/>
              </a:rPr>
              <a:t>x</a:t>
            </a:r>
            <a:r>
              <a:rPr lang="en-US" b="1" smtClean="0">
                <a:latin typeface="Comic Sans MS" pitchFamily="66" charset="0"/>
              </a:rPr>
              <a:t>) = A</a:t>
            </a:r>
            <a:r>
              <a:rPr lang="en-US" b="1" i="1" smtClean="0">
                <a:latin typeface="Comic Sans MS" pitchFamily="66" charset="0"/>
              </a:rPr>
              <a:t>x</a:t>
            </a:r>
            <a:r>
              <a:rPr lang="en-US" b="1" baseline="30000" smtClean="0">
                <a:latin typeface="Comic Sans MS" pitchFamily="66" charset="0"/>
              </a:rPr>
              <a:t>2</a:t>
            </a:r>
            <a:r>
              <a:rPr lang="en-US" b="1" smtClean="0">
                <a:latin typeface="Comic Sans MS" pitchFamily="66" charset="0"/>
              </a:rPr>
              <a:t> + B</a:t>
            </a:r>
            <a:r>
              <a:rPr lang="en-US" b="1" i="1" smtClean="0">
                <a:latin typeface="Comic Sans MS" pitchFamily="66" charset="0"/>
              </a:rPr>
              <a:t>x</a:t>
            </a:r>
            <a:r>
              <a:rPr lang="en-US" b="1" smtClean="0">
                <a:latin typeface="Comic Sans MS" pitchFamily="66" charset="0"/>
              </a:rPr>
              <a:t> + C =  0</a:t>
            </a:r>
            <a:r>
              <a:rPr lang="en-US" smtClean="0">
                <a:latin typeface="Comic Sans MS" pitchFamily="66" charset="0"/>
              </a:rPr>
              <a:t>.</a:t>
            </a:r>
          </a:p>
          <a:p>
            <a:r>
              <a:rPr lang="en-US" smtClean="0">
                <a:latin typeface="Comic Sans MS" pitchFamily="66" charset="0"/>
              </a:rPr>
              <a:t>Find 0 on the target axis, then trace back on any and all arrows that “hit” 0.</a:t>
            </a:r>
          </a:p>
          <a:p>
            <a:r>
              <a:rPr lang="en-US" smtClean="0">
                <a:latin typeface="Comic Sans MS" pitchFamily="66" charset="0"/>
              </a:rPr>
              <a:t>Notice how this connects to x = -B/(2A) for symmetry and the issue of the number of solutions.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1"/>
          <p:cNvSpPr txBox="1">
            <a:spLocks noChangeArrowheads="1"/>
          </p:cNvSpPr>
          <p:nvPr/>
        </p:nvSpPr>
        <p:spPr bwMode="auto">
          <a:xfrm>
            <a:off x="457200" y="273050"/>
            <a:ext cx="82010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30263">
              <a:tabLst>
                <a:tab pos="0" algn="l"/>
                <a:tab pos="414338" algn="l"/>
                <a:tab pos="830263" algn="l"/>
                <a:tab pos="1244600" algn="l"/>
                <a:tab pos="1660525" algn="l"/>
                <a:tab pos="2074863" algn="l"/>
                <a:tab pos="2490788" algn="l"/>
                <a:tab pos="2905125" algn="l"/>
                <a:tab pos="3319463" algn="l"/>
                <a:tab pos="3735388" algn="l"/>
                <a:tab pos="4149725" algn="l"/>
                <a:tab pos="4565650" algn="l"/>
                <a:tab pos="4979988" algn="l"/>
                <a:tab pos="5394325" algn="l"/>
                <a:tab pos="5810250" algn="l"/>
                <a:tab pos="6224588" algn="l"/>
                <a:tab pos="6640513" algn="l"/>
                <a:tab pos="7054850" algn="l"/>
                <a:tab pos="7470775" algn="l"/>
                <a:tab pos="7885113" algn="l"/>
                <a:tab pos="8299450" algn="l"/>
              </a:tabLst>
            </a:pPr>
            <a:r>
              <a:rPr lang="en-US" sz="4000" b="1">
                <a:solidFill>
                  <a:srgbClr val="000000"/>
                </a:solidFill>
                <a:ea typeface="MS Gothic" pitchFamily="49" charset="-128"/>
                <a:cs typeface="ヒラギノ角ゴ ProN W3"/>
                <a:sym typeface="Gill Sans"/>
              </a:rPr>
              <a:t>Definition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4000" smtClean="0">
                <a:latin typeface="Comic Sans MS" pitchFamily="66" charset="0"/>
              </a:rPr>
              <a:t>Algebra Definition</a:t>
            </a:r>
            <a:br>
              <a:rPr lang="en-US" sz="4000" smtClean="0">
                <a:latin typeface="Comic Sans MS" pitchFamily="66" charset="0"/>
              </a:rPr>
            </a:br>
            <a:r>
              <a:rPr lang="en-US" sz="4000" smtClean="0">
                <a:latin typeface="Comic Sans MS" pitchFamily="66" charset="0"/>
              </a:rPr>
              <a:t>b</a:t>
            </a:r>
            <a:r>
              <a:rPr lang="en-US" sz="4000" baseline="30000" smtClean="0">
                <a:latin typeface="Comic Sans MS" pitchFamily="66" charset="0"/>
              </a:rPr>
              <a:t>L </a:t>
            </a:r>
            <a:r>
              <a:rPr lang="en-US" sz="4000" smtClean="0">
                <a:latin typeface="Comic Sans MS" pitchFamily="66" charset="0"/>
              </a:rPr>
              <a:t> = N if and only if log </a:t>
            </a:r>
            <a:r>
              <a:rPr lang="en-US" sz="4000" baseline="-25000" smtClean="0">
                <a:latin typeface="Comic Sans MS" pitchFamily="66" charset="0"/>
              </a:rPr>
              <a:t>b</a:t>
            </a:r>
            <a:r>
              <a:rPr lang="en-US" sz="4000" smtClean="0">
                <a:latin typeface="Comic Sans MS" pitchFamily="66" charset="0"/>
              </a:rPr>
              <a:t>(N) = L</a:t>
            </a:r>
          </a:p>
          <a:p>
            <a:r>
              <a:rPr lang="en-US" sz="4000" smtClean="0">
                <a:latin typeface="Comic Sans MS" pitchFamily="66" charset="0"/>
              </a:rPr>
              <a:t>Functions:</a:t>
            </a:r>
          </a:p>
          <a:p>
            <a:r>
              <a:rPr lang="en-US" sz="4000" smtClean="0">
                <a:latin typeface="Comic Sans MS" pitchFamily="66" charset="0"/>
              </a:rPr>
              <a:t>f(x)= b</a:t>
            </a:r>
            <a:r>
              <a:rPr lang="en-US" sz="4000" baseline="30000" smtClean="0">
                <a:latin typeface="Comic Sans MS" pitchFamily="66" charset="0"/>
              </a:rPr>
              <a:t>x </a:t>
            </a:r>
            <a:r>
              <a:rPr lang="en-US" sz="4000" smtClean="0">
                <a:latin typeface="Comic Sans MS" pitchFamily="66" charset="0"/>
              </a:rPr>
              <a:t> = y;    invf(y) = log </a:t>
            </a:r>
            <a:r>
              <a:rPr lang="en-US" sz="4000" baseline="-25000" smtClean="0">
                <a:latin typeface="Comic Sans MS" pitchFamily="66" charset="0"/>
              </a:rPr>
              <a:t>b</a:t>
            </a:r>
            <a:r>
              <a:rPr lang="en-US" sz="4000" smtClean="0">
                <a:latin typeface="Comic Sans MS" pitchFamily="66" charset="0"/>
              </a:rPr>
              <a:t>(y) = x</a:t>
            </a:r>
          </a:p>
          <a:p>
            <a:r>
              <a:rPr lang="en-US" sz="4000" smtClean="0">
                <a:latin typeface="Comic Sans MS" pitchFamily="66" charset="0"/>
              </a:rPr>
              <a:t>log </a:t>
            </a:r>
            <a:r>
              <a:rPr lang="en-US" sz="4000" baseline="-25000" smtClean="0">
                <a:latin typeface="Comic Sans MS" pitchFamily="66" charset="0"/>
              </a:rPr>
              <a:t>b</a:t>
            </a:r>
            <a:r>
              <a:rPr lang="en-US" sz="4000" smtClean="0">
                <a:latin typeface="Comic Sans MS" pitchFamily="66" charset="0"/>
              </a:rPr>
              <a:t> = invf</a:t>
            </a:r>
          </a:p>
          <a:p>
            <a:endParaRPr lang="en-US" sz="4000" smtClean="0">
              <a:latin typeface="Comic Sans MS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Mapping figures for exponential functions and “inverse”</a:t>
            </a:r>
          </a:p>
        </p:txBody>
      </p:sp>
      <p:sp>
        <p:nvSpPr>
          <p:cNvPr id="62466" name="Slide Number Placeholder 1"/>
          <p:cNvSpPr txBox="1">
            <a:spLocks noGrp="1"/>
          </p:cNvSpPr>
          <p:nvPr/>
        </p:nvSpPr>
        <p:spPr bwMode="auto">
          <a:xfrm>
            <a:off x="8516938" y="6545263"/>
            <a:ext cx="173037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000" tIns="41500" rIns="83000" bIns="41500"/>
          <a:lstStyle/>
          <a:p>
            <a:pPr algn="r" defTabSz="830263">
              <a:lnSpc>
                <a:spcPct val="95000"/>
              </a:lnSpc>
            </a:pPr>
            <a:fld id="{588E1B34-6D02-4291-B35E-3AF90C5F5019}" type="slidenum">
              <a:rPr lang="en-US" sz="1300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Times New Roman" pitchFamily="18" charset="0"/>
              </a:rPr>
              <a:pPr algn="r" defTabSz="830263">
                <a:lnSpc>
                  <a:spcPct val="95000"/>
                </a:lnSpc>
              </a:pPr>
              <a:t>52</a:t>
            </a:fld>
            <a:endParaRPr lang="en-US" sz="1300" u="none">
              <a:solidFill>
                <a:srgbClr val="000000"/>
              </a:solidFill>
              <a:ea typeface="ヒラギノ角ゴ ProN W3"/>
              <a:cs typeface="Times New Roman" pitchFamily="18" charset="0"/>
              <a:sym typeface="Times New Roman" pitchFamily="18" charset="0"/>
            </a:endParaRPr>
          </a:p>
        </p:txBody>
      </p:sp>
      <p:cxnSp>
        <p:nvCxnSpPr>
          <p:cNvPr id="62467" name="Straight Arrow Connector 12"/>
          <p:cNvCxnSpPr>
            <a:cxnSpLocks noChangeShapeType="1"/>
          </p:cNvCxnSpPr>
          <p:nvPr/>
        </p:nvCxnSpPr>
        <p:spPr bwMode="auto">
          <a:xfrm flipV="1">
            <a:off x="1371600" y="2286000"/>
            <a:ext cx="0" cy="3505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68" name="Straight Arrow Connector 14"/>
          <p:cNvCxnSpPr>
            <a:cxnSpLocks noChangeShapeType="1"/>
          </p:cNvCxnSpPr>
          <p:nvPr/>
        </p:nvCxnSpPr>
        <p:spPr bwMode="auto">
          <a:xfrm flipV="1">
            <a:off x="3276600" y="2286000"/>
            <a:ext cx="0" cy="3505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69" name="Straight Arrow Connector 16"/>
          <p:cNvCxnSpPr>
            <a:cxnSpLocks noChangeShapeType="1"/>
          </p:cNvCxnSpPr>
          <p:nvPr/>
        </p:nvCxnSpPr>
        <p:spPr bwMode="auto">
          <a:xfrm flipV="1">
            <a:off x="1371600" y="3962400"/>
            <a:ext cx="1905000" cy="838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70" name="Straight Arrow Connector 18"/>
          <p:cNvCxnSpPr>
            <a:cxnSpLocks noChangeShapeType="1"/>
          </p:cNvCxnSpPr>
          <p:nvPr/>
        </p:nvCxnSpPr>
        <p:spPr bwMode="auto">
          <a:xfrm flipV="1">
            <a:off x="1371600" y="2667000"/>
            <a:ext cx="1905000" cy="13716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71" name="Straight Arrow Connector 19"/>
          <p:cNvCxnSpPr>
            <a:cxnSpLocks noChangeShapeType="1"/>
          </p:cNvCxnSpPr>
          <p:nvPr/>
        </p:nvCxnSpPr>
        <p:spPr bwMode="auto">
          <a:xfrm flipV="1">
            <a:off x="5715000" y="2209800"/>
            <a:ext cx="0" cy="3505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72" name="Straight Arrow Connector 20"/>
          <p:cNvCxnSpPr>
            <a:cxnSpLocks noChangeShapeType="1"/>
          </p:cNvCxnSpPr>
          <p:nvPr/>
        </p:nvCxnSpPr>
        <p:spPr bwMode="auto">
          <a:xfrm flipV="1">
            <a:off x="7620000" y="2209800"/>
            <a:ext cx="0" cy="3505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73" name="Straight Arrow Connector 21"/>
          <p:cNvCxnSpPr>
            <a:cxnSpLocks noChangeShapeType="1"/>
          </p:cNvCxnSpPr>
          <p:nvPr/>
        </p:nvCxnSpPr>
        <p:spPr bwMode="auto">
          <a:xfrm>
            <a:off x="5715000" y="3962400"/>
            <a:ext cx="1905000" cy="6858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474" name="Straight Arrow Connector 22"/>
          <p:cNvCxnSpPr>
            <a:cxnSpLocks noChangeShapeType="1"/>
          </p:cNvCxnSpPr>
          <p:nvPr/>
        </p:nvCxnSpPr>
        <p:spPr bwMode="auto">
          <a:xfrm>
            <a:off x="5715000" y="2667000"/>
            <a:ext cx="1905000" cy="1219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62475" name="TextBox 75"/>
          <p:cNvSpPr txBox="1">
            <a:spLocks noChangeArrowheads="1"/>
          </p:cNvSpPr>
          <p:nvPr/>
        </p:nvSpPr>
        <p:spPr bwMode="auto">
          <a:xfrm>
            <a:off x="815975" y="4573588"/>
            <a:ext cx="3460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000" tIns="41500" rIns="83000" bIns="41500">
            <a:spAutoFit/>
          </a:bodyPr>
          <a:lstStyle/>
          <a:p>
            <a:pPr defTabSz="830263"/>
            <a:r>
              <a:rPr lang="en-US" sz="1100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  </a:t>
            </a:r>
            <a:r>
              <a:rPr lang="en-US" sz="1100" i="1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x</a:t>
            </a:r>
            <a:endParaRPr lang="en-US" sz="1100" u="none">
              <a:solidFill>
                <a:srgbClr val="000000"/>
              </a:solidFill>
              <a:ea typeface="ヒラギノ角ゴ ProN W3"/>
              <a:cs typeface="Times New Roman" pitchFamily="18" charset="0"/>
              <a:sym typeface="Gill Sans"/>
            </a:endParaRPr>
          </a:p>
        </p:txBody>
      </p:sp>
      <p:sp>
        <p:nvSpPr>
          <p:cNvPr id="82" name="TextBox 8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88701" y="2473974"/>
            <a:ext cx="484068" cy="25140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 sz="1200" u="none">
                <a:noFill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</a:p>
        </p:txBody>
      </p:sp>
      <p:sp>
        <p:nvSpPr>
          <p:cNvPr id="83" name="TextBox 8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55898" y="2473973"/>
            <a:ext cx="623170" cy="251406"/>
          </a:xfrm>
          <a:prstGeom prst="rect">
            <a:avLst/>
          </a:prstGeom>
          <a:blipFill rotWithShape="1">
            <a:blip r:embed="rId3"/>
            <a:stretch>
              <a:fillRect t="-2174" b="-13043"/>
            </a:stretch>
          </a:blipFill>
        </p:spPr>
        <p:txBody>
          <a:bodyPr/>
          <a:lstStyle/>
          <a:p>
            <a:pPr>
              <a:defRPr/>
            </a:pPr>
            <a:r>
              <a:rPr lang="en-US" sz="1200" u="none">
                <a:noFill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</a:p>
        </p:txBody>
      </p:sp>
      <p:sp>
        <p:nvSpPr>
          <p:cNvPr id="62478" name="TextBox 84"/>
          <p:cNvSpPr txBox="1">
            <a:spLocks noChangeArrowheads="1"/>
          </p:cNvSpPr>
          <p:nvPr/>
        </p:nvSpPr>
        <p:spPr bwMode="auto">
          <a:xfrm>
            <a:off x="7620000" y="3429000"/>
            <a:ext cx="3460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000" tIns="41500" rIns="83000" bIns="41500">
            <a:spAutoFit/>
          </a:bodyPr>
          <a:lstStyle/>
          <a:p>
            <a:pPr defTabSz="830263"/>
            <a:r>
              <a:rPr lang="en-US" sz="1100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  </a:t>
            </a:r>
            <a:r>
              <a:rPr lang="en-US" sz="1100" i="1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t</a:t>
            </a:r>
            <a:endParaRPr lang="en-US" sz="1100" u="none">
              <a:solidFill>
                <a:srgbClr val="000000"/>
              </a:solidFill>
              <a:ea typeface="ヒラギノ角ゴ ProN W3"/>
              <a:cs typeface="Times New Roman" pitchFamily="18" charset="0"/>
              <a:sym typeface="Gill Sans"/>
            </a:endParaRPr>
          </a:p>
        </p:txBody>
      </p:sp>
      <p:sp>
        <p:nvSpPr>
          <p:cNvPr id="62479" name="TextBox 85"/>
          <p:cNvSpPr txBox="1">
            <a:spLocks noChangeArrowheads="1"/>
          </p:cNvSpPr>
          <p:nvPr/>
        </p:nvSpPr>
        <p:spPr bwMode="auto">
          <a:xfrm>
            <a:off x="7620000" y="4572000"/>
            <a:ext cx="3460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000" tIns="41500" rIns="83000" bIns="41500">
            <a:spAutoFit/>
          </a:bodyPr>
          <a:lstStyle/>
          <a:p>
            <a:pPr defTabSz="830263"/>
            <a:r>
              <a:rPr lang="en-US" sz="1100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  </a:t>
            </a:r>
            <a:r>
              <a:rPr lang="en-US" sz="1100" i="1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x</a:t>
            </a:r>
            <a:endParaRPr lang="en-US" sz="1100" u="none">
              <a:solidFill>
                <a:srgbClr val="000000"/>
              </a:solidFill>
              <a:ea typeface="ヒラギノ角ゴ ProN W3"/>
              <a:cs typeface="Times New Roman" pitchFamily="18" charset="0"/>
              <a:sym typeface="Gill Sans"/>
            </a:endParaRPr>
          </a:p>
        </p:txBody>
      </p:sp>
      <p:sp>
        <p:nvSpPr>
          <p:cNvPr id="62480" name="TextBox 86"/>
          <p:cNvSpPr txBox="1">
            <a:spLocks noChangeArrowheads="1"/>
          </p:cNvSpPr>
          <p:nvPr/>
        </p:nvSpPr>
        <p:spPr bwMode="auto">
          <a:xfrm>
            <a:off x="815975" y="3887788"/>
            <a:ext cx="3460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000" tIns="41500" rIns="83000" bIns="41500">
            <a:spAutoFit/>
          </a:bodyPr>
          <a:lstStyle/>
          <a:p>
            <a:pPr defTabSz="830263"/>
            <a:r>
              <a:rPr lang="en-US" sz="1100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  </a:t>
            </a:r>
            <a:r>
              <a:rPr lang="en-US" sz="1100" i="1" u="none">
                <a:solidFill>
                  <a:srgbClr val="000000"/>
                </a:solidFill>
                <a:ea typeface="ヒラギノ角ゴ ProN W3"/>
                <a:cs typeface="Times New Roman" pitchFamily="18" charset="0"/>
                <a:sym typeface="Gill Sans"/>
              </a:rPr>
              <a:t>t</a:t>
            </a:r>
            <a:endParaRPr lang="en-US" sz="1100" u="none">
              <a:solidFill>
                <a:srgbClr val="000000"/>
              </a:solidFill>
              <a:ea typeface="ヒラギノ角ゴ ProN W3"/>
              <a:cs typeface="Times New Roman" pitchFamily="18" charset="0"/>
              <a:sym typeface="Gill Sans"/>
            </a:endParaRPr>
          </a:p>
        </p:txBody>
      </p:sp>
      <p:sp>
        <p:nvSpPr>
          <p:cNvPr id="90" name="TextBox 8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74541" y="2253525"/>
            <a:ext cx="759717" cy="42911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 sz="1200" u="none">
                <a:noFill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</a:p>
        </p:txBody>
      </p:sp>
      <p:sp>
        <p:nvSpPr>
          <p:cNvPr id="91" name="TextBox 9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97016" y="3649011"/>
            <a:ext cx="621605" cy="250837"/>
          </a:xfrm>
          <a:prstGeom prst="rect">
            <a:avLst/>
          </a:prstGeom>
          <a:blipFill rotWithShape="1">
            <a:blip r:embed="rId5"/>
            <a:stretch>
              <a:fillRect t="-2222" b="-15556"/>
            </a:stretch>
          </a:blipFill>
        </p:spPr>
        <p:txBody>
          <a:bodyPr/>
          <a:lstStyle/>
          <a:p>
            <a:pPr>
              <a:defRPr/>
            </a:pPr>
            <a:r>
              <a:rPr lang="en-US" sz="1200" u="none">
                <a:noFill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</a:p>
        </p:txBody>
      </p:sp>
      <p:sp>
        <p:nvSpPr>
          <p:cNvPr id="92" name="TextBox 9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24272" y="2143229"/>
            <a:ext cx="1245765" cy="418576"/>
          </a:xfrm>
          <a:prstGeom prst="rect">
            <a:avLst/>
          </a:prstGeom>
          <a:blipFill rotWithShape="1">
            <a:blip r:embed="rId6"/>
            <a:stretch>
              <a:fillRect l="-889" t="-9211" r="-1333" b="-30263"/>
            </a:stretch>
          </a:blipFill>
        </p:spPr>
        <p:txBody>
          <a:bodyPr/>
          <a:lstStyle/>
          <a:p>
            <a:pPr>
              <a:defRPr/>
            </a:pPr>
            <a:r>
              <a:rPr lang="en-US" sz="1200" u="none">
                <a:noFill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</a:p>
        </p:txBody>
      </p:sp>
      <p:sp>
        <p:nvSpPr>
          <p:cNvPr id="81" name="TextBox 8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88701" y="3649012"/>
            <a:ext cx="484068" cy="250837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 sz="1200" u="none">
                <a:noFill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z="4000" smtClean="0">
                <a:latin typeface="Comic Sans MS" pitchFamily="66" charset="0"/>
              </a:rPr>
              <a:t>Visualize Applications with Mapping Figures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  <a:latin typeface="Comic Sans MS" pitchFamily="66" charset="0"/>
                <a:sym typeface="Gill Sans"/>
              </a:rPr>
              <a:t>“Simple” Applications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I invest $1000 @ 3% compounded continuously. How long must I wait till my investment has a value of $1500?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Solution: A(t) = 1000 e </a:t>
            </a:r>
            <a:r>
              <a:rPr lang="en-US" baseline="30000" smtClean="0">
                <a:latin typeface="Comic Sans MS" pitchFamily="66" charset="0"/>
              </a:rPr>
              <a:t>0.03t</a:t>
            </a:r>
            <a:r>
              <a:rPr lang="en-US" smtClean="0">
                <a:latin typeface="Comic Sans MS" pitchFamily="66" charset="0"/>
              </a:rPr>
              <a:t>. 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Find t where A(t) = 1500. 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Visualize this with a mapping figure before further algebra.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8600"/>
            <a:ext cx="7239000" cy="623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  <a:latin typeface="Comic Sans MS" pitchFamily="66" charset="0"/>
                <a:sym typeface="Gill Sans"/>
              </a:rPr>
              <a:t>“Simple” Applications</a:t>
            </a:r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Solution: A(t) = 1000 e </a:t>
            </a:r>
            <a:r>
              <a:rPr lang="en-US" baseline="30000" smtClean="0">
                <a:latin typeface="Comic Sans MS" pitchFamily="66" charset="0"/>
              </a:rPr>
              <a:t>0.03t</a:t>
            </a:r>
            <a:r>
              <a:rPr lang="en-US" smtClean="0">
                <a:latin typeface="Comic Sans MS" pitchFamily="66" charset="0"/>
              </a:rPr>
              <a:t>. 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Find t where A(t) = 1500. 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Algebra: Find t where u=0.03t and 1.5 = e</a:t>
            </a:r>
            <a:r>
              <a:rPr lang="en-US" baseline="30000" smtClean="0">
                <a:latin typeface="Comic Sans MS" pitchFamily="66" charset="0"/>
              </a:rPr>
              <a:t>u</a:t>
            </a:r>
            <a:r>
              <a:rPr lang="en-US" smtClean="0">
                <a:latin typeface="Comic Sans MS" pitchFamily="66" charset="0"/>
              </a:rPr>
              <a:t> .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Consider simpler mapping figure on next slide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-1295400"/>
            <a:ext cx="6726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24" tIns="45713" rIns="91424" bIns="45713" anchor="t"/>
          <a:lstStyle/>
          <a:p>
            <a:r>
              <a:rPr lang="en-US" smtClean="0">
                <a:solidFill>
                  <a:srgbClr val="000000"/>
                </a:solidFill>
                <a:latin typeface="Comic Sans MS" pitchFamily="66" charset="0"/>
                <a:sym typeface="Gill Sans"/>
              </a:rPr>
              <a:t>“Simple” Applications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495800" cy="4525963"/>
          </a:xfrm>
        </p:spPr>
        <p:txBody>
          <a:bodyPr lIns="91424" tIns="45713" rIns="91424" bIns="45713"/>
          <a:lstStyle/>
          <a:p>
            <a:pPr>
              <a:buFontTx/>
              <a:buNone/>
            </a:pPr>
            <a:r>
              <a:rPr lang="en-US" sz="2800" smtClean="0">
                <a:latin typeface="Comic Sans MS" pitchFamily="66" charset="0"/>
              </a:rPr>
              <a:t>Solution: A(t) = 1000 e </a:t>
            </a:r>
            <a:r>
              <a:rPr lang="en-US" sz="2800" baseline="30000" smtClean="0">
                <a:latin typeface="Comic Sans MS" pitchFamily="66" charset="0"/>
              </a:rPr>
              <a:t>0.03t</a:t>
            </a:r>
            <a:r>
              <a:rPr lang="en-US" sz="2800" smtClean="0">
                <a:latin typeface="Comic Sans MS" pitchFamily="66" charset="0"/>
              </a:rPr>
              <a:t>. </a:t>
            </a:r>
          </a:p>
          <a:p>
            <a:pPr>
              <a:buFontTx/>
              <a:buNone/>
            </a:pPr>
            <a:r>
              <a:rPr lang="en-US" sz="2800" smtClean="0">
                <a:latin typeface="Comic Sans MS" pitchFamily="66" charset="0"/>
              </a:rPr>
              <a:t>Find t where A(t) = 1500. </a:t>
            </a:r>
          </a:p>
          <a:p>
            <a:pPr>
              <a:buFontTx/>
              <a:buNone/>
            </a:pPr>
            <a:r>
              <a:rPr lang="en-US" sz="2800" smtClean="0">
                <a:latin typeface="Comic Sans MS" pitchFamily="66" charset="0"/>
              </a:rPr>
              <a:t>Algebra: Find t where u=0.03t and 1.5 = e</a:t>
            </a:r>
            <a:r>
              <a:rPr lang="en-US" sz="2800" baseline="30000" smtClean="0">
                <a:latin typeface="Comic Sans MS" pitchFamily="66" charset="0"/>
              </a:rPr>
              <a:t>u</a:t>
            </a:r>
            <a:r>
              <a:rPr lang="en-US" sz="2800" smtClean="0">
                <a:latin typeface="Comic Sans MS" pitchFamily="66" charset="0"/>
              </a:rPr>
              <a:t> .</a:t>
            </a:r>
          </a:p>
          <a:p>
            <a:pPr>
              <a:buFontTx/>
              <a:buNone/>
            </a:pPr>
            <a:r>
              <a:rPr lang="en-US" sz="2800" smtClean="0">
                <a:latin typeface="Comic Sans MS" pitchFamily="66" charset="0"/>
              </a:rPr>
              <a:t>Consider simpler mapping figure and solve with logarithm:</a:t>
            </a:r>
          </a:p>
          <a:p>
            <a:pPr>
              <a:buFontTx/>
              <a:buNone/>
            </a:pPr>
            <a:r>
              <a:rPr lang="en-US" sz="2800" smtClean="0">
                <a:latin typeface="Comic Sans MS" pitchFamily="66" charset="0"/>
              </a:rPr>
              <a:t>u=0.03t = ln(1.5) and </a:t>
            </a:r>
          </a:p>
          <a:p>
            <a:pPr>
              <a:buFontTx/>
              <a:buNone/>
            </a:pPr>
            <a:r>
              <a:rPr lang="en-US" sz="2800" smtClean="0">
                <a:latin typeface="Comic Sans MS" pitchFamily="66" charset="0"/>
              </a:rPr>
              <a:t>t = ln(1.5)/0.03</a:t>
            </a:r>
            <a:r>
              <a:rPr lang="en-US" sz="2800" smtClean="0">
                <a:latin typeface="Comic Sans MS" pitchFamily="66" charset="0"/>
                <a:sym typeface="Symbol" pitchFamily="18" charset="2"/>
              </a:rPr>
              <a:t> 13.52</a:t>
            </a:r>
          </a:p>
        </p:txBody>
      </p:sp>
      <p:pic>
        <p:nvPicPr>
          <p:cNvPr id="7270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600200"/>
            <a:ext cx="3587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latin typeface="Comic Sans MS" pitchFamily="66" charset="0"/>
              </a:rPr>
              <a:t>Example: Using Mapping Figures in “Proof” for Properties of Logs.</a:t>
            </a: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e</a:t>
            </a:r>
            <a:r>
              <a:rPr lang="en-US" baseline="30000" smtClean="0">
                <a:latin typeface="Comic Sans MS" pitchFamily="66" charset="0"/>
              </a:rPr>
              <a:t>t+x</a:t>
            </a:r>
            <a:r>
              <a:rPr lang="en-US" smtClean="0">
                <a:latin typeface="Comic Sans MS" pitchFamily="66" charset="0"/>
              </a:rPr>
              <a:t> = e</a:t>
            </a:r>
            <a:r>
              <a:rPr lang="en-US" baseline="30000" smtClean="0">
                <a:latin typeface="Comic Sans MS" pitchFamily="66" charset="0"/>
              </a:rPr>
              <a:t>t </a:t>
            </a:r>
            <a:r>
              <a:rPr lang="en-US" smtClean="0">
                <a:latin typeface="Comic Sans MS" pitchFamily="66" charset="0"/>
              </a:rPr>
              <a:t>e</a:t>
            </a:r>
            <a:r>
              <a:rPr lang="en-US" baseline="30000" smtClean="0">
                <a:latin typeface="Comic Sans MS" pitchFamily="66" charset="0"/>
              </a:rPr>
              <a:t>x</a:t>
            </a:r>
            <a:r>
              <a:rPr lang="en-US" smtClean="0">
                <a:latin typeface="Comic Sans MS" pitchFamily="66" charset="0"/>
              </a:rPr>
              <a:t> = u*y where u = e</a:t>
            </a:r>
            <a:r>
              <a:rPr lang="en-US" baseline="30000" smtClean="0">
                <a:latin typeface="Comic Sans MS" pitchFamily="66" charset="0"/>
              </a:rPr>
              <a:t>t </a:t>
            </a:r>
            <a:r>
              <a:rPr lang="en-US" smtClean="0">
                <a:latin typeface="Comic Sans MS" pitchFamily="66" charset="0"/>
              </a:rPr>
              <a:t> and y= e</a:t>
            </a:r>
            <a:r>
              <a:rPr lang="en-US" baseline="30000" smtClean="0">
                <a:latin typeface="Comic Sans MS" pitchFamily="66" charset="0"/>
              </a:rPr>
              <a:t>x.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Thus by definition:</a:t>
            </a:r>
          </a:p>
          <a:p>
            <a:pPr algn="ctr">
              <a:buFontTx/>
              <a:buNone/>
            </a:pPr>
            <a:r>
              <a:rPr lang="en-US" smtClean="0">
                <a:latin typeface="Comic Sans MS" pitchFamily="66" charset="0"/>
              </a:rPr>
              <a:t>x = ln y ; t = ln u;</a:t>
            </a:r>
          </a:p>
          <a:p>
            <a:pPr algn="ctr">
              <a:buFontTx/>
              <a:buNone/>
            </a:pPr>
            <a:r>
              <a:rPr lang="en-US" smtClean="0">
                <a:latin typeface="Comic Sans MS" pitchFamily="66" charset="0"/>
              </a:rPr>
              <a:t>  </a:t>
            </a:r>
          </a:p>
          <a:p>
            <a:pPr algn="ctr">
              <a:buFontTx/>
              <a:buNone/>
            </a:pPr>
            <a:r>
              <a:rPr lang="en-US" smtClean="0">
                <a:latin typeface="Comic Sans MS" pitchFamily="66" charset="0"/>
              </a:rPr>
              <a:t>And   t+x = ln(u*y)</a:t>
            </a:r>
          </a:p>
          <a:p>
            <a:pPr>
              <a:buFontTx/>
              <a:buNone/>
            </a:pPr>
            <a:r>
              <a:rPr lang="en-US" smtClean="0">
                <a:latin typeface="Comic Sans MS" pitchFamily="66" charset="0"/>
              </a:rPr>
              <a:t>SO    </a:t>
            </a:r>
          </a:p>
          <a:p>
            <a:pPr algn="ctr">
              <a:buFontTx/>
              <a:buNone/>
            </a:pPr>
            <a:r>
              <a:rPr lang="en-US" b="1" smtClean="0">
                <a:latin typeface="Comic Sans MS" pitchFamily="66" charset="0"/>
              </a:rPr>
              <a:t>ln u + ln y  = ln(u*y)</a:t>
            </a:r>
          </a:p>
        </p:txBody>
      </p:sp>
      <p:cxnSp>
        <p:nvCxnSpPr>
          <p:cNvPr id="75779" name="Straight Arrow Connector 12"/>
          <p:cNvCxnSpPr>
            <a:cxnSpLocks noChangeShapeType="1"/>
          </p:cNvCxnSpPr>
          <p:nvPr/>
        </p:nvCxnSpPr>
        <p:spPr bwMode="auto">
          <a:xfrm flipV="1">
            <a:off x="6705600" y="2514600"/>
            <a:ext cx="0" cy="3505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5780" name="Straight Arrow Connector 14"/>
          <p:cNvCxnSpPr>
            <a:cxnSpLocks noChangeShapeType="1"/>
          </p:cNvCxnSpPr>
          <p:nvPr/>
        </p:nvCxnSpPr>
        <p:spPr bwMode="auto">
          <a:xfrm flipV="1">
            <a:off x="8610600" y="2514600"/>
            <a:ext cx="0" cy="3505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5781" name="Straight Arrow Connector 16"/>
          <p:cNvCxnSpPr>
            <a:cxnSpLocks noChangeShapeType="1"/>
          </p:cNvCxnSpPr>
          <p:nvPr/>
        </p:nvCxnSpPr>
        <p:spPr bwMode="auto">
          <a:xfrm flipV="1">
            <a:off x="6705600" y="4191000"/>
            <a:ext cx="1905000" cy="838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5782" name="Straight Arrow Connector 18"/>
          <p:cNvCxnSpPr>
            <a:cxnSpLocks noChangeShapeType="1"/>
          </p:cNvCxnSpPr>
          <p:nvPr/>
        </p:nvCxnSpPr>
        <p:spPr bwMode="auto">
          <a:xfrm flipV="1">
            <a:off x="6705600" y="2895600"/>
            <a:ext cx="1905000" cy="13716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5783" name="Text Box 24"/>
          <p:cNvSpPr txBox="1">
            <a:spLocks noChangeArrowheads="1"/>
          </p:cNvSpPr>
          <p:nvPr/>
        </p:nvSpPr>
        <p:spPr bwMode="auto">
          <a:xfrm>
            <a:off x="8528050" y="266700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none"/>
              <a:t>u=e</a:t>
            </a:r>
            <a:r>
              <a:rPr lang="en-US" u="none" baseline="30000"/>
              <a:t>t</a:t>
            </a:r>
          </a:p>
        </p:txBody>
      </p:sp>
      <p:sp>
        <p:nvSpPr>
          <p:cNvPr id="75784" name="Text Box 25"/>
          <p:cNvSpPr txBox="1">
            <a:spLocks noChangeArrowheads="1"/>
          </p:cNvSpPr>
          <p:nvPr/>
        </p:nvSpPr>
        <p:spPr bwMode="auto">
          <a:xfrm>
            <a:off x="8509000" y="3962400"/>
            <a:ext cx="63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none"/>
              <a:t>y=e</a:t>
            </a:r>
            <a:r>
              <a:rPr lang="en-US" u="none" baseline="30000"/>
              <a:t>x</a:t>
            </a:r>
          </a:p>
        </p:txBody>
      </p:sp>
      <p:sp>
        <p:nvSpPr>
          <p:cNvPr id="75785" name="Text Box 26"/>
          <p:cNvSpPr txBox="1">
            <a:spLocks noChangeArrowheads="1"/>
          </p:cNvSpPr>
          <p:nvPr/>
        </p:nvSpPr>
        <p:spPr bwMode="auto">
          <a:xfrm>
            <a:off x="6172200" y="3505200"/>
            <a:ext cx="536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none"/>
              <a:t>t+x</a:t>
            </a:r>
            <a:endParaRPr lang="en-US" u="none" baseline="30000"/>
          </a:p>
        </p:txBody>
      </p:sp>
      <p:sp>
        <p:nvSpPr>
          <p:cNvPr id="75786" name="Text Box 27"/>
          <p:cNvSpPr txBox="1">
            <a:spLocks noChangeArrowheads="1"/>
          </p:cNvSpPr>
          <p:nvPr/>
        </p:nvSpPr>
        <p:spPr bwMode="auto">
          <a:xfrm>
            <a:off x="6248400" y="48006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u="none"/>
              <a:t>x</a:t>
            </a:r>
            <a:endParaRPr lang="en-US" u="none" baseline="30000"/>
          </a:p>
        </p:txBody>
      </p:sp>
      <p:cxnSp>
        <p:nvCxnSpPr>
          <p:cNvPr id="75787" name="Straight Arrow Connector 18"/>
          <p:cNvCxnSpPr>
            <a:cxnSpLocks noChangeShapeType="1"/>
            <a:endCxn id="75788" idx="1"/>
          </p:cNvCxnSpPr>
          <p:nvPr/>
        </p:nvCxnSpPr>
        <p:spPr bwMode="auto">
          <a:xfrm flipV="1">
            <a:off x="6705600" y="2241550"/>
            <a:ext cx="1895475" cy="149225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5788" name="Text Box 30"/>
          <p:cNvSpPr txBox="1">
            <a:spLocks noChangeArrowheads="1"/>
          </p:cNvSpPr>
          <p:nvPr/>
        </p:nvSpPr>
        <p:spPr bwMode="auto">
          <a:xfrm>
            <a:off x="8601075" y="2057400"/>
            <a:ext cx="542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none"/>
              <a:t>u*y</a:t>
            </a:r>
            <a:endParaRPr lang="en-US" u="none" baseline="30000"/>
          </a:p>
        </p:txBody>
      </p:sp>
      <p:sp>
        <p:nvSpPr>
          <p:cNvPr id="75789" name="Text Box 31"/>
          <p:cNvSpPr txBox="1">
            <a:spLocks noChangeArrowheads="1"/>
          </p:cNvSpPr>
          <p:nvPr/>
        </p:nvSpPr>
        <p:spPr bwMode="auto">
          <a:xfrm>
            <a:off x="6324600" y="4114800"/>
            <a:ext cx="292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none"/>
              <a:t>t</a:t>
            </a:r>
            <a:endParaRPr lang="en-US" u="none" baseline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/>
          <a:srcRect t="1988" b="1988"/>
          <a:stretch>
            <a:fillRect/>
          </a:stretch>
        </p:blipFill>
        <p:spPr bwMode="auto">
          <a:xfrm>
            <a:off x="1524000" y="0"/>
            <a:ext cx="6259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End of Session III</a:t>
            </a:r>
          </a:p>
        </p:txBody>
      </p:sp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Questions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Break - food and thought </a:t>
            </a:r>
          </a:p>
          <a:p>
            <a:pPr eaLnBrk="1" hangingPunct="1"/>
            <a:r>
              <a:rPr lang="en-US" smtClean="0">
                <a:latin typeface="Comic Sans MS" pitchFamily="66" charset="0"/>
              </a:rPr>
              <a:t>Partner/group integration  task</a:t>
            </a:r>
          </a:p>
          <a:p>
            <a:pPr eaLnBrk="1" hangingPunct="1"/>
            <a:endParaRPr lang="en-US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Comic Sans MS" pitchFamily="66" charset="0"/>
              </a:rPr>
              <a:t>Session IV More on Mapping Figures: Trigonometry and Calculus Connections</a:t>
            </a: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2438400"/>
            <a:ext cx="8229600" cy="3962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Comic Sans MS" pitchFamily="66" charset="0"/>
              </a:rPr>
              <a:t>We complete our introduction to mapping figures by a consideration of </a:t>
            </a:r>
            <a:r>
              <a:rPr lang="en-US" b="1" smtClean="0">
                <a:latin typeface="Comic Sans MS" pitchFamily="66" charset="0"/>
              </a:rPr>
              <a:t>trigonometric functions and some connections to calculus.</a:t>
            </a:r>
            <a:r>
              <a:rPr lang="en-US" b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"/>
          <p:cNvSpPr>
            <a:spLocks/>
          </p:cNvSpPr>
          <p:nvPr/>
        </p:nvSpPr>
        <p:spPr bwMode="auto">
          <a:xfrm>
            <a:off x="455613" y="117475"/>
            <a:ext cx="823277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30263"/>
            <a:r>
              <a:rPr lang="en-US" sz="33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/>
            </a:r>
            <a:br>
              <a:rPr lang="en-US" sz="33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</a:br>
            <a:r>
              <a:rPr lang="en-US" sz="33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Seeing the functions on the unit circle with mapping figure.</a:t>
            </a:r>
            <a:br>
              <a:rPr lang="en-US" sz="33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</a:br>
            <a:endParaRPr lang="en-US" sz="33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</p:txBody>
      </p:sp>
      <p:sp>
        <p:nvSpPr>
          <p:cNvPr id="177155" name="Rectangle 2"/>
          <p:cNvSpPr>
            <a:spLocks/>
          </p:cNvSpPr>
          <p:nvPr/>
        </p:nvSpPr>
        <p:spPr bwMode="auto">
          <a:xfrm>
            <a:off x="414338" y="1658938"/>
            <a:ext cx="8234362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Sine and cosine of t measured on the vertical and horizontal axes. </a:t>
            </a: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Note the visualization of periodicity.</a:t>
            </a:r>
          </a:p>
        </p:txBody>
      </p:sp>
      <p:sp>
        <p:nvSpPr>
          <p:cNvPr id="177156" name="Line 3"/>
          <p:cNvSpPr>
            <a:spLocks noChangeShapeType="1"/>
          </p:cNvSpPr>
          <p:nvPr/>
        </p:nvSpPr>
        <p:spPr bwMode="auto">
          <a:xfrm rot="10800000">
            <a:off x="2435225" y="1163638"/>
            <a:ext cx="12700" cy="40814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57" name="Oval 4"/>
          <p:cNvSpPr>
            <a:spLocks/>
          </p:cNvSpPr>
          <p:nvPr/>
        </p:nvSpPr>
        <p:spPr bwMode="auto">
          <a:xfrm>
            <a:off x="4645025" y="2532063"/>
            <a:ext cx="2144713" cy="2143125"/>
          </a:xfrm>
          <a:prstGeom prst="ellipse">
            <a:avLst/>
          </a:prstGeom>
          <a:solidFill>
            <a:srgbClr val="00B8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defTabSz="830263"/>
            <a:endParaRPr lang="en-US" sz="1100" u="none">
              <a:solidFill>
                <a:srgbClr val="000000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77158" name="Line 5"/>
          <p:cNvSpPr>
            <a:spLocks noChangeShapeType="1"/>
          </p:cNvSpPr>
          <p:nvPr/>
        </p:nvSpPr>
        <p:spPr bwMode="auto">
          <a:xfrm rot="10800000">
            <a:off x="5800725" y="1690688"/>
            <a:ext cx="23813" cy="37115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59" name="Line 6"/>
          <p:cNvSpPr>
            <a:spLocks noChangeShapeType="1"/>
          </p:cNvSpPr>
          <p:nvPr/>
        </p:nvSpPr>
        <p:spPr bwMode="auto">
          <a:xfrm>
            <a:off x="4022725" y="3706813"/>
            <a:ext cx="3805238" cy="31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0" name="Line 7"/>
          <p:cNvSpPr>
            <a:spLocks noChangeShapeType="1"/>
          </p:cNvSpPr>
          <p:nvPr/>
        </p:nvSpPr>
        <p:spPr bwMode="auto">
          <a:xfrm>
            <a:off x="2282825" y="3941763"/>
            <a:ext cx="415925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1" name="Line 8"/>
          <p:cNvSpPr>
            <a:spLocks noChangeShapeType="1"/>
          </p:cNvSpPr>
          <p:nvPr/>
        </p:nvSpPr>
        <p:spPr bwMode="auto">
          <a:xfrm>
            <a:off x="2282825" y="3525838"/>
            <a:ext cx="415925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2" name="Rectangle 9"/>
          <p:cNvSpPr>
            <a:spLocks/>
          </p:cNvSpPr>
          <p:nvPr/>
        </p:nvSpPr>
        <p:spPr bwMode="auto">
          <a:xfrm>
            <a:off x="2020888" y="3773488"/>
            <a:ext cx="42703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0</a:t>
            </a:r>
          </a:p>
        </p:txBody>
      </p:sp>
      <p:sp>
        <p:nvSpPr>
          <p:cNvPr id="177163" name="Rectangle 10"/>
          <p:cNvSpPr>
            <a:spLocks/>
          </p:cNvSpPr>
          <p:nvPr/>
        </p:nvSpPr>
        <p:spPr bwMode="auto">
          <a:xfrm>
            <a:off x="2020888" y="3773488"/>
            <a:ext cx="42703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0</a:t>
            </a:r>
          </a:p>
        </p:txBody>
      </p:sp>
      <p:sp>
        <p:nvSpPr>
          <p:cNvPr id="177164" name="Rectangle 11"/>
          <p:cNvSpPr>
            <a:spLocks/>
          </p:cNvSpPr>
          <p:nvPr/>
        </p:nvSpPr>
        <p:spPr bwMode="auto">
          <a:xfrm>
            <a:off x="2074863" y="3319463"/>
            <a:ext cx="21907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t</a:t>
            </a:r>
          </a:p>
        </p:txBody>
      </p:sp>
      <p:sp>
        <p:nvSpPr>
          <p:cNvPr id="177165" name="Line 12"/>
          <p:cNvSpPr>
            <a:spLocks noChangeShapeType="1"/>
          </p:cNvSpPr>
          <p:nvPr/>
        </p:nvSpPr>
        <p:spPr bwMode="auto">
          <a:xfrm flipH="1">
            <a:off x="5807075" y="3111500"/>
            <a:ext cx="839788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6" name="Line 13"/>
          <p:cNvSpPr>
            <a:spLocks noChangeShapeType="1"/>
          </p:cNvSpPr>
          <p:nvPr/>
        </p:nvSpPr>
        <p:spPr bwMode="auto">
          <a:xfrm>
            <a:off x="6642100" y="3111500"/>
            <a:ext cx="1588" cy="6223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7" name="Line 14"/>
          <p:cNvSpPr>
            <a:spLocks noChangeShapeType="1"/>
          </p:cNvSpPr>
          <p:nvPr/>
        </p:nvSpPr>
        <p:spPr bwMode="auto">
          <a:xfrm flipH="1">
            <a:off x="5807075" y="3111500"/>
            <a:ext cx="839788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8" name="Line 15"/>
          <p:cNvSpPr>
            <a:spLocks noChangeShapeType="1"/>
          </p:cNvSpPr>
          <p:nvPr/>
        </p:nvSpPr>
        <p:spPr bwMode="auto">
          <a:xfrm>
            <a:off x="6642100" y="3111500"/>
            <a:ext cx="1588" cy="6223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7169" name="Rectangle 16"/>
          <p:cNvSpPr>
            <a:spLocks/>
          </p:cNvSpPr>
          <p:nvPr/>
        </p:nvSpPr>
        <p:spPr bwMode="auto">
          <a:xfrm>
            <a:off x="5189538" y="2905125"/>
            <a:ext cx="8413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sin(t)</a:t>
            </a:r>
          </a:p>
        </p:txBody>
      </p:sp>
      <p:sp>
        <p:nvSpPr>
          <p:cNvPr id="177170" name="Rectangle 17"/>
          <p:cNvSpPr>
            <a:spLocks/>
          </p:cNvSpPr>
          <p:nvPr/>
        </p:nvSpPr>
        <p:spPr bwMode="auto">
          <a:xfrm>
            <a:off x="6019800" y="3733800"/>
            <a:ext cx="8413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cos(t)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1"/>
          <p:cNvSpPr>
            <a:spLocks/>
          </p:cNvSpPr>
          <p:nvPr/>
        </p:nvSpPr>
        <p:spPr bwMode="auto">
          <a:xfrm>
            <a:off x="455613" y="595313"/>
            <a:ext cx="82327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30263"/>
            <a:r>
              <a:rPr lang="en-US" sz="40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Tangent Interpreted on Unit Circle</a:t>
            </a:r>
          </a:p>
        </p:txBody>
      </p:sp>
      <p:sp>
        <p:nvSpPr>
          <p:cNvPr id="178179" name="Rectangle 2"/>
          <p:cNvSpPr>
            <a:spLocks/>
          </p:cNvSpPr>
          <p:nvPr/>
        </p:nvSpPr>
        <p:spPr bwMode="auto">
          <a:xfrm>
            <a:off x="457200" y="1604963"/>
            <a:ext cx="82327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9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Tan(t) measured on the axis tangent to the unit circle.</a:t>
            </a: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en-US" sz="2900" u="none">
              <a:solidFill>
                <a:srgbClr val="000000"/>
              </a:solidFill>
              <a:latin typeface="Arial" charset="0"/>
              <a:ea typeface="ヒラギノ角ゴ ProN W3"/>
              <a:cs typeface="ヒラギノ角ゴ ProN W3"/>
              <a:sym typeface="Arial" charset="0"/>
            </a:endParaRPr>
          </a:p>
          <a:p>
            <a:pPr marL="307975" indent="-307975" defTabSz="830263">
              <a:spcBef>
                <a:spcPts val="1275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400" u="none">
                <a:solidFill>
                  <a:srgbClr val="000000"/>
                </a:solidFill>
                <a:sym typeface="Arial" charset="0"/>
              </a:rPr>
              <a:t>Note the visualization of periodicity.</a:t>
            </a:r>
          </a:p>
        </p:txBody>
      </p:sp>
      <p:sp>
        <p:nvSpPr>
          <p:cNvPr id="178180" name="Line 3"/>
          <p:cNvSpPr>
            <a:spLocks noChangeShapeType="1"/>
          </p:cNvSpPr>
          <p:nvPr/>
        </p:nvSpPr>
        <p:spPr bwMode="auto">
          <a:xfrm rot="10800000">
            <a:off x="2498725" y="2185988"/>
            <a:ext cx="6350" cy="36988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81" name="Oval 4"/>
          <p:cNvSpPr>
            <a:spLocks/>
          </p:cNvSpPr>
          <p:nvPr/>
        </p:nvSpPr>
        <p:spPr bwMode="auto">
          <a:xfrm>
            <a:off x="4705350" y="2627313"/>
            <a:ext cx="2144713" cy="2144712"/>
          </a:xfrm>
          <a:prstGeom prst="ellipse">
            <a:avLst/>
          </a:prstGeom>
          <a:solidFill>
            <a:srgbClr val="00B8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defTabSz="830263"/>
            <a:endParaRPr lang="en-US" sz="1100" u="none">
              <a:solidFill>
                <a:srgbClr val="000000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78182" name="Line 5"/>
          <p:cNvSpPr>
            <a:spLocks noChangeShapeType="1"/>
          </p:cNvSpPr>
          <p:nvPr/>
        </p:nvSpPr>
        <p:spPr bwMode="auto">
          <a:xfrm rot="10800000">
            <a:off x="5753100" y="1628775"/>
            <a:ext cx="57150" cy="42560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83" name="Line 6"/>
          <p:cNvSpPr>
            <a:spLocks noChangeShapeType="1"/>
          </p:cNvSpPr>
          <p:nvPr/>
        </p:nvSpPr>
        <p:spPr bwMode="auto">
          <a:xfrm>
            <a:off x="4022725" y="3706813"/>
            <a:ext cx="3805238" cy="31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84" name="Line 7"/>
          <p:cNvSpPr>
            <a:spLocks noChangeShapeType="1"/>
          </p:cNvSpPr>
          <p:nvPr/>
        </p:nvSpPr>
        <p:spPr bwMode="auto">
          <a:xfrm>
            <a:off x="2282825" y="3941763"/>
            <a:ext cx="415925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85" name="Line 8"/>
          <p:cNvSpPr>
            <a:spLocks noChangeShapeType="1"/>
          </p:cNvSpPr>
          <p:nvPr/>
        </p:nvSpPr>
        <p:spPr bwMode="auto">
          <a:xfrm>
            <a:off x="2282825" y="3319463"/>
            <a:ext cx="415925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86" name="Rectangle 9"/>
          <p:cNvSpPr>
            <a:spLocks/>
          </p:cNvSpPr>
          <p:nvPr/>
        </p:nvSpPr>
        <p:spPr bwMode="auto">
          <a:xfrm>
            <a:off x="1868488" y="3733800"/>
            <a:ext cx="425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0</a:t>
            </a:r>
          </a:p>
        </p:txBody>
      </p:sp>
      <p:sp>
        <p:nvSpPr>
          <p:cNvPr id="178187" name="Rectangle 10"/>
          <p:cNvSpPr>
            <a:spLocks/>
          </p:cNvSpPr>
          <p:nvPr/>
        </p:nvSpPr>
        <p:spPr bwMode="auto">
          <a:xfrm>
            <a:off x="1868488" y="3733800"/>
            <a:ext cx="4254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0</a:t>
            </a:r>
          </a:p>
        </p:txBody>
      </p:sp>
      <p:sp>
        <p:nvSpPr>
          <p:cNvPr id="178188" name="Rectangle 11"/>
          <p:cNvSpPr>
            <a:spLocks/>
          </p:cNvSpPr>
          <p:nvPr/>
        </p:nvSpPr>
        <p:spPr bwMode="auto">
          <a:xfrm>
            <a:off x="2074863" y="3006725"/>
            <a:ext cx="2190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t</a:t>
            </a:r>
          </a:p>
        </p:txBody>
      </p:sp>
      <p:sp>
        <p:nvSpPr>
          <p:cNvPr id="178189" name="Line 12"/>
          <p:cNvSpPr>
            <a:spLocks noChangeShapeType="1"/>
          </p:cNvSpPr>
          <p:nvPr/>
        </p:nvSpPr>
        <p:spPr bwMode="auto">
          <a:xfrm flipH="1">
            <a:off x="5807075" y="2905125"/>
            <a:ext cx="1046163" cy="8286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90" name="Line 13"/>
          <p:cNvSpPr>
            <a:spLocks noChangeShapeType="1"/>
          </p:cNvSpPr>
          <p:nvPr/>
        </p:nvSpPr>
        <p:spPr bwMode="auto">
          <a:xfrm rot="10800000" flipH="1">
            <a:off x="6850063" y="1655763"/>
            <a:ext cx="0" cy="41576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8191" name="Rectangle 14"/>
          <p:cNvSpPr>
            <a:spLocks/>
          </p:cNvSpPr>
          <p:nvPr/>
        </p:nvSpPr>
        <p:spPr bwMode="auto">
          <a:xfrm>
            <a:off x="6850063" y="2697163"/>
            <a:ext cx="104933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(1,tan(t))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/>
          </p:cNvSpPr>
          <p:nvPr/>
        </p:nvSpPr>
        <p:spPr bwMode="auto">
          <a:xfrm>
            <a:off x="457200" y="563563"/>
            <a:ext cx="824388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30263"/>
            <a:r>
              <a:rPr lang="en-US" sz="40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Even and odd on Mapping Figures</a:t>
            </a:r>
          </a:p>
        </p:txBody>
      </p:sp>
      <p:sp>
        <p:nvSpPr>
          <p:cNvPr id="78850" name="Rectangle 2"/>
          <p:cNvSpPr>
            <a:spLocks/>
          </p:cNvSpPr>
          <p:nvPr/>
        </p:nvSpPr>
        <p:spPr bwMode="auto">
          <a:xfrm>
            <a:off x="457200" y="1604963"/>
            <a:ext cx="4059238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              Even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5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a                    f(a) = f(-a)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0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-a</a:t>
            </a:r>
          </a:p>
        </p:txBody>
      </p:sp>
      <p:sp>
        <p:nvSpPr>
          <p:cNvPr id="78851" name="Rectangle 3"/>
          <p:cNvSpPr>
            <a:spLocks/>
          </p:cNvSpPr>
          <p:nvPr/>
        </p:nvSpPr>
        <p:spPr bwMode="auto">
          <a:xfrm>
            <a:off x="4641850" y="1604963"/>
            <a:ext cx="4059238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              Odd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                         f(a)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a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0                        0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-a</a:t>
            </a:r>
            <a:endParaRPr lang="en-US" sz="1600" u="none">
              <a:solidFill>
                <a:srgbClr val="000000"/>
              </a:solidFill>
              <a:latin typeface="Arial" charset="0"/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ヒラギノ角ゴ ProN W3"/>
                <a:cs typeface="ヒラギノ角ゴ ProN W3"/>
                <a:sym typeface="Arial" charset="0"/>
              </a:rPr>
              <a:t>                           -f(a) = f(-a)</a:t>
            </a:r>
          </a:p>
        </p:txBody>
      </p:sp>
      <p:sp>
        <p:nvSpPr>
          <p:cNvPr id="78852" name="Line 4"/>
          <p:cNvSpPr>
            <a:spLocks noChangeShapeType="1"/>
          </p:cNvSpPr>
          <p:nvPr/>
        </p:nvSpPr>
        <p:spPr bwMode="auto">
          <a:xfrm rot="10800000" flipH="1">
            <a:off x="2316163" y="2324100"/>
            <a:ext cx="47625" cy="25939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3" name="Line 5"/>
          <p:cNvSpPr>
            <a:spLocks noChangeShapeType="1"/>
          </p:cNvSpPr>
          <p:nvPr/>
        </p:nvSpPr>
        <p:spPr bwMode="auto">
          <a:xfrm rot="10800000" flipH="1">
            <a:off x="933450" y="2470150"/>
            <a:ext cx="26988" cy="24272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4" name="Line 6"/>
          <p:cNvSpPr>
            <a:spLocks noChangeShapeType="1"/>
          </p:cNvSpPr>
          <p:nvPr/>
        </p:nvSpPr>
        <p:spPr bwMode="auto">
          <a:xfrm>
            <a:off x="771525" y="3568700"/>
            <a:ext cx="346075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5" name="Line 7"/>
          <p:cNvSpPr>
            <a:spLocks noChangeShapeType="1"/>
          </p:cNvSpPr>
          <p:nvPr/>
        </p:nvSpPr>
        <p:spPr bwMode="auto">
          <a:xfrm rot="10800000">
            <a:off x="769938" y="3014663"/>
            <a:ext cx="349250" cy="31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6" name="Line 8"/>
          <p:cNvSpPr>
            <a:spLocks noChangeShapeType="1"/>
          </p:cNvSpPr>
          <p:nvPr/>
        </p:nvSpPr>
        <p:spPr bwMode="auto">
          <a:xfrm>
            <a:off x="771525" y="4122738"/>
            <a:ext cx="414338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7" name="Line 9"/>
          <p:cNvSpPr>
            <a:spLocks noChangeShapeType="1"/>
          </p:cNvSpPr>
          <p:nvPr/>
        </p:nvSpPr>
        <p:spPr bwMode="auto">
          <a:xfrm rot="10800000" flipH="1">
            <a:off x="903288" y="2820988"/>
            <a:ext cx="1452562" cy="13144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8" name="Line 10"/>
          <p:cNvSpPr>
            <a:spLocks noChangeShapeType="1"/>
          </p:cNvSpPr>
          <p:nvPr/>
        </p:nvSpPr>
        <p:spPr bwMode="auto">
          <a:xfrm rot="10800000" flipH="1">
            <a:off x="977900" y="2808288"/>
            <a:ext cx="1385888" cy="2079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59" name="Line 11"/>
          <p:cNvSpPr>
            <a:spLocks noChangeShapeType="1"/>
          </p:cNvSpPr>
          <p:nvPr/>
        </p:nvSpPr>
        <p:spPr bwMode="auto">
          <a:xfrm rot="10800000" flipH="1">
            <a:off x="5273675" y="2346325"/>
            <a:ext cx="52388" cy="30448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0" name="Line 12"/>
          <p:cNvSpPr>
            <a:spLocks noChangeShapeType="1"/>
          </p:cNvSpPr>
          <p:nvPr/>
        </p:nvSpPr>
        <p:spPr bwMode="auto">
          <a:xfrm rot="10800000" flipH="1">
            <a:off x="6929438" y="2114550"/>
            <a:ext cx="0" cy="31130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1" name="Line 13"/>
          <p:cNvSpPr>
            <a:spLocks noChangeShapeType="1"/>
          </p:cNvSpPr>
          <p:nvPr/>
        </p:nvSpPr>
        <p:spPr bwMode="auto">
          <a:xfrm>
            <a:off x="5199063" y="3360738"/>
            <a:ext cx="207962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2" name="Line 14"/>
          <p:cNvSpPr>
            <a:spLocks noChangeShapeType="1"/>
          </p:cNvSpPr>
          <p:nvPr/>
        </p:nvSpPr>
        <p:spPr bwMode="auto">
          <a:xfrm>
            <a:off x="5199063" y="2808288"/>
            <a:ext cx="207962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3" name="Line 15"/>
          <p:cNvSpPr>
            <a:spLocks noChangeShapeType="1"/>
          </p:cNvSpPr>
          <p:nvPr/>
        </p:nvSpPr>
        <p:spPr bwMode="auto">
          <a:xfrm>
            <a:off x="5199063" y="3983038"/>
            <a:ext cx="207962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4" name="Line 16"/>
          <p:cNvSpPr>
            <a:spLocks noChangeShapeType="1"/>
          </p:cNvSpPr>
          <p:nvPr/>
        </p:nvSpPr>
        <p:spPr bwMode="auto">
          <a:xfrm rot="10800000" flipH="1">
            <a:off x="5337175" y="2359025"/>
            <a:ext cx="1590675" cy="41433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5" name="Line 17"/>
          <p:cNvSpPr>
            <a:spLocks noChangeShapeType="1"/>
          </p:cNvSpPr>
          <p:nvPr/>
        </p:nvSpPr>
        <p:spPr bwMode="auto">
          <a:xfrm>
            <a:off x="5319713" y="4016375"/>
            <a:ext cx="1598612" cy="5778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866" name="Line 18"/>
          <p:cNvSpPr>
            <a:spLocks noChangeShapeType="1"/>
          </p:cNvSpPr>
          <p:nvPr/>
        </p:nvSpPr>
        <p:spPr bwMode="auto">
          <a:xfrm>
            <a:off x="6721475" y="3430588"/>
            <a:ext cx="346075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1" name="Text Box 2"/>
          <p:cNvSpPr txBox="1">
            <a:spLocks noChangeArrowheads="1"/>
          </p:cNvSpPr>
          <p:nvPr/>
        </p:nvSpPr>
        <p:spPr bwMode="auto">
          <a:xfrm>
            <a:off x="457200" y="1604963"/>
            <a:ext cx="40433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25468" rIns="0" bIns="0"/>
          <a:lstStyle/>
          <a:p>
            <a:pPr defTabSz="414338">
              <a:spcAft>
                <a:spcPts val="1288"/>
              </a:spcAft>
              <a:tabLst>
                <a:tab pos="0" algn="l"/>
                <a:tab pos="101600" algn="l"/>
                <a:tab pos="517525" algn="l"/>
                <a:tab pos="930275" algn="l"/>
                <a:tab pos="1346200" algn="l"/>
                <a:tab pos="1760538" algn="l"/>
                <a:tab pos="2176463" algn="l"/>
                <a:tab pos="2590800" algn="l"/>
                <a:tab pos="3005138" algn="l"/>
                <a:tab pos="3419475" algn="l"/>
                <a:tab pos="3833813" algn="l"/>
                <a:tab pos="4249738" algn="l"/>
                <a:tab pos="4662488" algn="l"/>
                <a:tab pos="5078413" algn="l"/>
                <a:tab pos="5492750" algn="l"/>
                <a:tab pos="5908675" algn="l"/>
                <a:tab pos="6321425" algn="l"/>
                <a:tab pos="6735763" algn="l"/>
                <a:tab pos="7151688" algn="l"/>
                <a:tab pos="7566025" algn="l"/>
                <a:tab pos="7981950" algn="l"/>
              </a:tabLst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MS Gothic" pitchFamily="49" charset="-128"/>
                <a:cs typeface="ヒラギノ角ゴ ProN W3"/>
              </a:rPr>
              <a:t>       An Even Function</a:t>
            </a:r>
          </a:p>
          <a:p>
            <a:pPr defTabSz="414338">
              <a:spcAft>
                <a:spcPts val="1288"/>
              </a:spcAft>
              <a:tabLst>
                <a:tab pos="0" algn="l"/>
                <a:tab pos="101600" algn="l"/>
                <a:tab pos="517525" algn="l"/>
                <a:tab pos="930275" algn="l"/>
                <a:tab pos="1346200" algn="l"/>
                <a:tab pos="1760538" algn="l"/>
                <a:tab pos="2176463" algn="l"/>
                <a:tab pos="2590800" algn="l"/>
                <a:tab pos="3005138" algn="l"/>
                <a:tab pos="3419475" algn="l"/>
                <a:tab pos="3833813" algn="l"/>
                <a:tab pos="4249738" algn="l"/>
                <a:tab pos="4662488" algn="l"/>
                <a:tab pos="5078413" algn="l"/>
                <a:tab pos="5492750" algn="l"/>
                <a:tab pos="5908675" algn="l"/>
                <a:tab pos="6321425" algn="l"/>
                <a:tab pos="6735763" algn="l"/>
                <a:tab pos="7151688" algn="l"/>
                <a:tab pos="7566025" algn="l"/>
                <a:tab pos="7981950" algn="l"/>
              </a:tabLst>
            </a:pPr>
            <a:endParaRPr lang="en-US" sz="2500" u="none">
              <a:solidFill>
                <a:srgbClr val="000000"/>
              </a:solidFill>
              <a:latin typeface="Arial" charset="0"/>
              <a:ea typeface="MS Gothic" pitchFamily="49" charset="-128"/>
              <a:cs typeface="ヒラギノ角ゴ ProN W3"/>
            </a:endParaRPr>
          </a:p>
          <a:p>
            <a:pPr defTabSz="414338">
              <a:spcAft>
                <a:spcPts val="1288"/>
              </a:spcAft>
              <a:tabLst>
                <a:tab pos="0" algn="l"/>
                <a:tab pos="101600" algn="l"/>
                <a:tab pos="517525" algn="l"/>
                <a:tab pos="930275" algn="l"/>
                <a:tab pos="1346200" algn="l"/>
                <a:tab pos="1760538" algn="l"/>
                <a:tab pos="2176463" algn="l"/>
                <a:tab pos="2590800" algn="l"/>
                <a:tab pos="3005138" algn="l"/>
                <a:tab pos="3419475" algn="l"/>
                <a:tab pos="3833813" algn="l"/>
                <a:tab pos="4249738" algn="l"/>
                <a:tab pos="4662488" algn="l"/>
                <a:tab pos="5078413" algn="l"/>
                <a:tab pos="5492750" algn="l"/>
                <a:tab pos="5908675" algn="l"/>
                <a:tab pos="6321425" algn="l"/>
                <a:tab pos="6735763" algn="l"/>
                <a:tab pos="7151688" algn="l"/>
                <a:tab pos="7566025" algn="l"/>
                <a:tab pos="7981950" algn="l"/>
              </a:tabLst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MS Gothic" pitchFamily="49" charset="-128"/>
                <a:cs typeface="ヒラギノ角ゴ ProN W3"/>
              </a:rPr>
              <a:t>   a             f(a) = f(-a)</a:t>
            </a:r>
          </a:p>
          <a:p>
            <a:pPr defTabSz="414338">
              <a:spcAft>
                <a:spcPts val="1288"/>
              </a:spcAft>
              <a:tabLst>
                <a:tab pos="0" algn="l"/>
                <a:tab pos="101600" algn="l"/>
                <a:tab pos="517525" algn="l"/>
                <a:tab pos="930275" algn="l"/>
                <a:tab pos="1346200" algn="l"/>
                <a:tab pos="1760538" algn="l"/>
                <a:tab pos="2176463" algn="l"/>
                <a:tab pos="2590800" algn="l"/>
                <a:tab pos="3005138" algn="l"/>
                <a:tab pos="3419475" algn="l"/>
                <a:tab pos="3833813" algn="l"/>
                <a:tab pos="4249738" algn="l"/>
                <a:tab pos="4662488" algn="l"/>
                <a:tab pos="5078413" algn="l"/>
                <a:tab pos="5492750" algn="l"/>
                <a:tab pos="5908675" algn="l"/>
                <a:tab pos="6321425" algn="l"/>
                <a:tab pos="6735763" algn="l"/>
                <a:tab pos="7151688" algn="l"/>
                <a:tab pos="7566025" algn="l"/>
                <a:tab pos="7981950" algn="l"/>
              </a:tabLst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MS Gothic" pitchFamily="49" charset="-128"/>
                <a:cs typeface="ヒラギノ角ゴ ProN W3"/>
              </a:rPr>
              <a:t>  0 </a:t>
            </a:r>
          </a:p>
          <a:p>
            <a:pPr defTabSz="414338">
              <a:spcAft>
                <a:spcPts val="1288"/>
              </a:spcAft>
              <a:tabLst>
                <a:tab pos="0" algn="l"/>
                <a:tab pos="101600" algn="l"/>
                <a:tab pos="517525" algn="l"/>
                <a:tab pos="930275" algn="l"/>
                <a:tab pos="1346200" algn="l"/>
                <a:tab pos="1760538" algn="l"/>
                <a:tab pos="2176463" algn="l"/>
                <a:tab pos="2590800" algn="l"/>
                <a:tab pos="3005138" algn="l"/>
                <a:tab pos="3419475" algn="l"/>
                <a:tab pos="3833813" algn="l"/>
                <a:tab pos="4249738" algn="l"/>
                <a:tab pos="4662488" algn="l"/>
                <a:tab pos="5078413" algn="l"/>
                <a:tab pos="5492750" algn="l"/>
                <a:tab pos="5908675" algn="l"/>
                <a:tab pos="6321425" algn="l"/>
                <a:tab pos="6735763" algn="l"/>
                <a:tab pos="7151688" algn="l"/>
                <a:tab pos="7566025" algn="l"/>
                <a:tab pos="7981950" algn="l"/>
              </a:tabLst>
            </a:pPr>
            <a:r>
              <a:rPr lang="en-US" sz="2500" u="none">
                <a:solidFill>
                  <a:srgbClr val="000000"/>
                </a:solidFill>
                <a:latin typeface="Arial" charset="0"/>
                <a:ea typeface="MS Gothic" pitchFamily="49" charset="-128"/>
                <a:cs typeface="ヒラギノ角ゴ ProN W3"/>
              </a:rPr>
              <a:t> -a</a:t>
            </a:r>
          </a:p>
        </p:txBody>
      </p:sp>
      <p:cxnSp>
        <p:nvCxnSpPr>
          <p:cNvPr id="117782" name="AutoShape 4"/>
          <p:cNvCxnSpPr>
            <a:cxnSpLocks noChangeShapeType="1"/>
          </p:cNvCxnSpPr>
          <p:nvPr/>
        </p:nvCxnSpPr>
        <p:spPr bwMode="auto">
          <a:xfrm flipV="1">
            <a:off x="2601913" y="2560638"/>
            <a:ext cx="1587" cy="281940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17783" name="AutoShape 5"/>
          <p:cNvCxnSpPr>
            <a:cxnSpLocks noChangeShapeType="1"/>
          </p:cNvCxnSpPr>
          <p:nvPr/>
        </p:nvCxnSpPr>
        <p:spPr bwMode="auto">
          <a:xfrm flipV="1">
            <a:off x="1001713" y="2789238"/>
            <a:ext cx="38100" cy="270510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117784" name="Line 7"/>
          <p:cNvSpPr>
            <a:spLocks noChangeShapeType="1"/>
          </p:cNvSpPr>
          <p:nvPr/>
        </p:nvSpPr>
        <p:spPr bwMode="auto">
          <a:xfrm flipH="1" flipV="1">
            <a:off x="768350" y="3013075"/>
            <a:ext cx="349250" cy="31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85" name="Line 8"/>
          <p:cNvSpPr>
            <a:spLocks noChangeShapeType="1"/>
          </p:cNvSpPr>
          <p:nvPr/>
        </p:nvSpPr>
        <p:spPr bwMode="auto">
          <a:xfrm>
            <a:off x="769938" y="4121150"/>
            <a:ext cx="414337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117786" name="AutoShape 9"/>
          <p:cNvCxnSpPr>
            <a:cxnSpLocks noChangeShapeType="1"/>
          </p:cNvCxnSpPr>
          <p:nvPr/>
        </p:nvCxnSpPr>
        <p:spPr bwMode="auto">
          <a:xfrm flipV="1">
            <a:off x="1001713" y="3094038"/>
            <a:ext cx="1600200" cy="144780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17787" name="AutoShape 10"/>
          <p:cNvCxnSpPr>
            <a:cxnSpLocks noChangeShapeType="1"/>
          </p:cNvCxnSpPr>
          <p:nvPr/>
        </p:nvCxnSpPr>
        <p:spPr bwMode="auto">
          <a:xfrm flipV="1">
            <a:off x="1077913" y="3094038"/>
            <a:ext cx="1525587" cy="22860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17788" name="Straight Arrow Connector 10"/>
          <p:cNvCxnSpPr>
            <a:cxnSpLocks noChangeShapeType="1"/>
          </p:cNvCxnSpPr>
          <p:nvPr/>
        </p:nvCxnSpPr>
        <p:spPr bwMode="auto">
          <a:xfrm>
            <a:off x="5954713" y="3970338"/>
            <a:ext cx="33528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7789" name="Straight Connector 12"/>
          <p:cNvCxnSpPr>
            <a:cxnSpLocks noChangeShapeType="1"/>
          </p:cNvCxnSpPr>
          <p:nvPr/>
        </p:nvCxnSpPr>
        <p:spPr bwMode="auto">
          <a:xfrm>
            <a:off x="6716713" y="2751138"/>
            <a:ext cx="0" cy="1219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7790" name="Straight Connector 14"/>
          <p:cNvCxnSpPr>
            <a:cxnSpLocks noChangeShapeType="1"/>
          </p:cNvCxnSpPr>
          <p:nvPr/>
        </p:nvCxnSpPr>
        <p:spPr bwMode="auto">
          <a:xfrm>
            <a:off x="8393113" y="2751138"/>
            <a:ext cx="0" cy="1219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7791" name="TextBox 16"/>
          <p:cNvSpPr txBox="1">
            <a:spLocks noChangeArrowheads="1"/>
          </p:cNvSpPr>
          <p:nvPr/>
        </p:nvSpPr>
        <p:spPr bwMode="auto">
          <a:xfrm>
            <a:off x="5884863" y="3705225"/>
            <a:ext cx="200501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34" tIns="41466" rIns="82934" bIns="41466">
            <a:spAutoFit/>
          </a:bodyPr>
          <a:lstStyle/>
          <a:p>
            <a:pPr defTabSz="830263"/>
            <a:r>
              <a:rPr lang="en-US" sz="1600" u="none">
                <a:latin typeface="Arial" charset="0"/>
                <a:ea typeface="MS Gothic" pitchFamily="49" charset="-128"/>
                <a:cs typeface="ヒラギノ角ゴ ProN W3"/>
              </a:rPr>
              <a:t>-a          0             a</a:t>
            </a:r>
          </a:p>
        </p:txBody>
      </p:sp>
      <p:cxnSp>
        <p:nvCxnSpPr>
          <p:cNvPr id="117792" name="Straight Connector 18"/>
          <p:cNvCxnSpPr>
            <a:cxnSpLocks noChangeShapeType="1"/>
          </p:cNvCxnSpPr>
          <p:nvPr/>
        </p:nvCxnSpPr>
        <p:spPr bwMode="auto">
          <a:xfrm>
            <a:off x="6716713" y="2751138"/>
            <a:ext cx="16764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17793" name="TextBox 23"/>
          <p:cNvSpPr txBox="1">
            <a:spLocks noChangeArrowheads="1"/>
          </p:cNvSpPr>
          <p:nvPr/>
        </p:nvSpPr>
        <p:spPr bwMode="auto">
          <a:xfrm rot="-5460000">
            <a:off x="5498307" y="2707481"/>
            <a:ext cx="152241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34" tIns="41466" rIns="82934" bIns="41466">
            <a:spAutoFit/>
          </a:bodyPr>
          <a:lstStyle/>
          <a:p>
            <a:pPr defTabSz="830263"/>
            <a:r>
              <a:rPr lang="en-US" sz="1600" u="none">
                <a:latin typeface="Arial" charset="0"/>
                <a:ea typeface="MS Gothic" pitchFamily="49" charset="-128"/>
                <a:cs typeface="ヒラギノ角ゴ ProN W3"/>
              </a:rPr>
              <a:t>f(-a)= f(a)</a:t>
            </a:r>
          </a:p>
        </p:txBody>
      </p:sp>
      <p:sp>
        <p:nvSpPr>
          <p:cNvPr id="117794" name="TextBox 42"/>
          <p:cNvSpPr txBox="1">
            <a:spLocks noChangeArrowheads="1"/>
          </p:cNvSpPr>
          <p:nvPr/>
        </p:nvSpPr>
        <p:spPr bwMode="auto">
          <a:xfrm rot="-5460000">
            <a:off x="7499351" y="2713037"/>
            <a:ext cx="6985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34" tIns="41466" rIns="82934" bIns="41466">
            <a:spAutoFit/>
          </a:bodyPr>
          <a:lstStyle/>
          <a:p>
            <a:pPr defTabSz="830263"/>
            <a:r>
              <a:rPr lang="en-US" sz="1600" u="none">
                <a:latin typeface="Arial" charset="0"/>
                <a:ea typeface="MS Gothic" pitchFamily="49" charset="-128"/>
                <a:cs typeface="ヒラギノ角ゴ ProN W3"/>
              </a:rPr>
              <a:t>f(a)</a:t>
            </a:r>
          </a:p>
        </p:txBody>
      </p:sp>
      <p:sp>
        <p:nvSpPr>
          <p:cNvPr id="117795" name="Line 18"/>
          <p:cNvSpPr>
            <a:spLocks noChangeShapeType="1"/>
          </p:cNvSpPr>
          <p:nvPr/>
        </p:nvSpPr>
        <p:spPr bwMode="auto">
          <a:xfrm flipV="1">
            <a:off x="6853238" y="1701800"/>
            <a:ext cx="0" cy="3317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7796" name="Rectangle 17"/>
          <p:cNvSpPr>
            <a:spLocks noChangeArrowheads="1"/>
          </p:cNvSpPr>
          <p:nvPr/>
        </p:nvSpPr>
        <p:spPr bwMode="auto">
          <a:xfrm>
            <a:off x="0" y="171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graphicFrame>
        <p:nvGraphicFramePr>
          <p:cNvPr id="117780" name="Object 20"/>
          <p:cNvGraphicFramePr>
            <a:graphicFrameLocks noChangeAspect="1"/>
          </p:cNvGraphicFramePr>
          <p:nvPr/>
        </p:nvGraphicFramePr>
        <p:xfrm>
          <a:off x="282575" y="247650"/>
          <a:ext cx="8585200" cy="6610350"/>
        </p:xfrm>
        <a:graphic>
          <a:graphicData uri="http://schemas.openxmlformats.org/presentationml/2006/ole">
            <p:oleObj spid="_x0000_s117780" name="Slide" r:id="rId4" imgW="5039360" imgH="3779341" progId="PowerPoint.Slide.8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6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/>
              <a:t>Add graphs here. </a:t>
            </a:r>
            <a:r>
              <a:rPr lang="en-US" smtClean="0">
                <a:sym typeface="Wingdings" pitchFamily="2" charset="2"/>
              </a:rPr>
              <a:t></a:t>
            </a:r>
            <a:endParaRPr lang="en-US" smtClean="0"/>
          </a:p>
        </p:txBody>
      </p:sp>
      <p:sp>
        <p:nvSpPr>
          <p:cNvPr id="119817" name="Slide Number Placeholder 3"/>
          <p:cNvSpPr txBox="1">
            <a:spLocks noGrp="1"/>
          </p:cNvSpPr>
          <p:nvPr/>
        </p:nvSpPr>
        <p:spPr bwMode="auto">
          <a:xfrm>
            <a:off x="8516938" y="6545263"/>
            <a:ext cx="173037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000" tIns="41500" rIns="83000" bIns="41500"/>
          <a:lstStyle/>
          <a:p>
            <a:pPr algn="r" defTabSz="830263">
              <a:lnSpc>
                <a:spcPct val="95000"/>
              </a:lnSpc>
            </a:pPr>
            <a:fld id="{96CF7B3D-2F1A-4A2C-82AC-47C490C3BA27}" type="slidenum">
              <a:rPr lang="en-US" sz="1300" u="none">
                <a:solidFill>
                  <a:srgbClr val="000000"/>
                </a:solidFill>
                <a:latin typeface="Times New Roman" pitchFamily="18" charset="0"/>
                <a:ea typeface="ヒラギノ角ゴ ProN W3"/>
                <a:cs typeface="Times New Roman" pitchFamily="18" charset="0"/>
                <a:sym typeface="Times New Roman" pitchFamily="18" charset="0"/>
              </a:rPr>
              <a:pPr algn="r" defTabSz="830263">
                <a:lnSpc>
                  <a:spcPct val="95000"/>
                </a:lnSpc>
              </a:pPr>
              <a:t>66</a:t>
            </a:fld>
            <a:endParaRPr lang="en-US" sz="1300" u="none">
              <a:solidFill>
                <a:srgbClr val="000000"/>
              </a:solidFill>
              <a:latin typeface="Times New Roman" pitchFamily="18" charset="0"/>
              <a:ea typeface="ヒラギノ角ゴ ProN W3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119818" name="Rectangle 4"/>
          <p:cNvSpPr>
            <a:spLocks noChangeArrowheads="1"/>
          </p:cNvSpPr>
          <p:nvPr/>
        </p:nvSpPr>
        <p:spPr bwMode="auto">
          <a:xfrm>
            <a:off x="0" y="171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graphicFrame>
        <p:nvGraphicFramePr>
          <p:cNvPr id="119815" name="Object 7"/>
          <p:cNvGraphicFramePr>
            <a:graphicFrameLocks noChangeAspect="1"/>
          </p:cNvGraphicFramePr>
          <p:nvPr/>
        </p:nvGraphicFramePr>
        <p:xfrm>
          <a:off x="0" y="17463"/>
          <a:ext cx="9144000" cy="6840537"/>
        </p:xfrm>
        <a:graphic>
          <a:graphicData uri="http://schemas.openxmlformats.org/presentationml/2006/ole">
            <p:oleObj spid="_x0000_s119815" name="Slide" r:id="rId3" imgW="5039360" imgH="3779341" progId="PowerPoint.Slide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"/>
          <p:cNvSpPr>
            <a:spLocks/>
          </p:cNvSpPr>
          <p:nvPr/>
        </p:nvSpPr>
        <p:spPr bwMode="auto">
          <a:xfrm>
            <a:off x="533400" y="533400"/>
            <a:ext cx="82327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30263"/>
            <a:r>
              <a:rPr lang="en-US" sz="33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Trigonometric functions and symmetry:</a:t>
            </a:r>
          </a:p>
        </p:txBody>
      </p:sp>
      <p:sp>
        <p:nvSpPr>
          <p:cNvPr id="179203" name="Rectangle 2"/>
          <p:cNvSpPr>
            <a:spLocks/>
          </p:cNvSpPr>
          <p:nvPr/>
        </p:nvSpPr>
        <p:spPr bwMode="auto">
          <a:xfrm>
            <a:off x="457200" y="1600200"/>
            <a:ext cx="8232775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cos(-t) = cos(t)  for all t.  EVEN</a:t>
            </a:r>
            <a:endParaRPr lang="en-US" sz="1600" u="none">
              <a:solidFill>
                <a:srgbClr val="000000"/>
              </a:solidFill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sin(-t) = -sin(t) for all t.   ODD</a:t>
            </a:r>
            <a:endParaRPr lang="en-US" sz="1600" u="none">
              <a:solidFill>
                <a:srgbClr val="000000"/>
              </a:solidFill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tan( -t) = - tan(t)  for all t.</a:t>
            </a:r>
            <a:endParaRPr lang="en-US" sz="1600" u="none">
              <a:solidFill>
                <a:srgbClr val="000000"/>
              </a:solidFill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ea typeface="Lucida Grande"/>
              <a:cs typeface="Lucida Grande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endParaRPr lang="en-US" sz="2900" u="none">
              <a:solidFill>
                <a:srgbClr val="000000"/>
              </a:solidFill>
              <a:ea typeface="ヒラギノ角ゴ ProN W3"/>
              <a:cs typeface="ヒラギノ角ゴ ProN W3"/>
              <a:sym typeface="Arial" charset="0"/>
            </a:endParaRPr>
          </a:p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Justifications from unit circle mapping figures for sine, cosine and tangent..</a:t>
            </a:r>
            <a:endParaRPr lang="en-US" sz="1600" u="none">
              <a:solidFill>
                <a:srgbClr val="000000"/>
              </a:solidFill>
              <a:ea typeface="Lucida Grande"/>
              <a:cs typeface="Lucida Grande"/>
              <a:sym typeface="Arial" charset="0"/>
            </a:endParaRPr>
          </a:p>
        </p:txBody>
      </p:sp>
      <p:sp>
        <p:nvSpPr>
          <p:cNvPr id="179204" name="Oval 3"/>
          <p:cNvSpPr>
            <a:spLocks/>
          </p:cNvSpPr>
          <p:nvPr/>
        </p:nvSpPr>
        <p:spPr bwMode="auto">
          <a:xfrm>
            <a:off x="5741988" y="1590675"/>
            <a:ext cx="2144712" cy="2143125"/>
          </a:xfrm>
          <a:prstGeom prst="ellipse">
            <a:avLst/>
          </a:prstGeom>
          <a:solidFill>
            <a:srgbClr val="00B8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defTabSz="830263"/>
            <a:endParaRPr lang="en-US" sz="1100" u="none">
              <a:solidFill>
                <a:srgbClr val="000000"/>
              </a:solidFill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79205" name="Line 4"/>
          <p:cNvSpPr>
            <a:spLocks noChangeShapeType="1"/>
          </p:cNvSpPr>
          <p:nvPr/>
        </p:nvSpPr>
        <p:spPr bwMode="auto">
          <a:xfrm>
            <a:off x="5119688" y="2767013"/>
            <a:ext cx="3806825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06" name="Line 5"/>
          <p:cNvSpPr>
            <a:spLocks noChangeShapeType="1"/>
          </p:cNvSpPr>
          <p:nvPr/>
        </p:nvSpPr>
        <p:spPr bwMode="auto">
          <a:xfrm flipH="1">
            <a:off x="6904038" y="2171700"/>
            <a:ext cx="838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07" name="Line 6"/>
          <p:cNvSpPr>
            <a:spLocks noChangeShapeType="1"/>
          </p:cNvSpPr>
          <p:nvPr/>
        </p:nvSpPr>
        <p:spPr bwMode="auto">
          <a:xfrm>
            <a:off x="7739063" y="2171700"/>
            <a:ext cx="0" cy="6223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08" name="Line 7"/>
          <p:cNvSpPr>
            <a:spLocks noChangeShapeType="1"/>
          </p:cNvSpPr>
          <p:nvPr/>
        </p:nvSpPr>
        <p:spPr bwMode="auto">
          <a:xfrm flipH="1">
            <a:off x="6904038" y="2171700"/>
            <a:ext cx="838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09" name="Line 8"/>
          <p:cNvSpPr>
            <a:spLocks noChangeShapeType="1"/>
          </p:cNvSpPr>
          <p:nvPr/>
        </p:nvSpPr>
        <p:spPr bwMode="auto">
          <a:xfrm>
            <a:off x="7739063" y="2171700"/>
            <a:ext cx="0" cy="6223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10" name="Rectangle 9"/>
          <p:cNvSpPr>
            <a:spLocks/>
          </p:cNvSpPr>
          <p:nvPr/>
        </p:nvSpPr>
        <p:spPr bwMode="auto">
          <a:xfrm>
            <a:off x="6286500" y="1963738"/>
            <a:ext cx="84137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sin(t)</a:t>
            </a:r>
          </a:p>
        </p:txBody>
      </p:sp>
      <p:sp>
        <p:nvSpPr>
          <p:cNvPr id="179211" name="Rectangle 10"/>
          <p:cNvSpPr>
            <a:spLocks/>
          </p:cNvSpPr>
          <p:nvPr/>
        </p:nvSpPr>
        <p:spPr bwMode="auto">
          <a:xfrm>
            <a:off x="7116763" y="2794000"/>
            <a:ext cx="8413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cos(t)</a:t>
            </a:r>
          </a:p>
        </p:txBody>
      </p:sp>
      <p:sp>
        <p:nvSpPr>
          <p:cNvPr id="179212" name="Line 11"/>
          <p:cNvSpPr>
            <a:spLocks noChangeShapeType="1"/>
          </p:cNvSpPr>
          <p:nvPr/>
        </p:nvSpPr>
        <p:spPr bwMode="auto">
          <a:xfrm rot="10800000" flipH="1">
            <a:off x="7680325" y="2693988"/>
            <a:ext cx="0" cy="6286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13" name="Line 12"/>
          <p:cNvSpPr>
            <a:spLocks noChangeShapeType="1"/>
          </p:cNvSpPr>
          <p:nvPr/>
        </p:nvSpPr>
        <p:spPr bwMode="auto">
          <a:xfrm flipH="1">
            <a:off x="6846888" y="3319463"/>
            <a:ext cx="835025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14" name="Line 13"/>
          <p:cNvSpPr>
            <a:spLocks noChangeShapeType="1"/>
          </p:cNvSpPr>
          <p:nvPr/>
        </p:nvSpPr>
        <p:spPr bwMode="auto">
          <a:xfrm rot="10800000" flipH="1">
            <a:off x="6850063" y="1241425"/>
            <a:ext cx="0" cy="31178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9215" name="Rectangle 14"/>
          <p:cNvSpPr>
            <a:spLocks/>
          </p:cNvSpPr>
          <p:nvPr/>
        </p:nvSpPr>
        <p:spPr bwMode="auto">
          <a:xfrm>
            <a:off x="7467600" y="1600200"/>
            <a:ext cx="8413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(a,b)</a:t>
            </a:r>
          </a:p>
        </p:txBody>
      </p:sp>
      <p:sp>
        <p:nvSpPr>
          <p:cNvPr id="179216" name="Rectangle 15"/>
          <p:cNvSpPr>
            <a:spLocks/>
          </p:cNvSpPr>
          <p:nvPr/>
        </p:nvSpPr>
        <p:spPr bwMode="auto">
          <a:xfrm>
            <a:off x="7162800" y="3581400"/>
            <a:ext cx="8413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(a,-b)</a:t>
            </a:r>
          </a:p>
        </p:txBody>
      </p:sp>
      <p:sp>
        <p:nvSpPr>
          <p:cNvPr id="179217" name="Line 17"/>
          <p:cNvSpPr>
            <a:spLocks noChangeShapeType="1"/>
          </p:cNvSpPr>
          <p:nvPr/>
        </p:nvSpPr>
        <p:spPr bwMode="auto">
          <a:xfrm flipH="1">
            <a:off x="7848600" y="1143000"/>
            <a:ext cx="762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9218" name="Line 18"/>
          <p:cNvSpPr>
            <a:spLocks noChangeShapeType="1"/>
          </p:cNvSpPr>
          <p:nvPr/>
        </p:nvSpPr>
        <p:spPr bwMode="auto">
          <a:xfrm flipV="1">
            <a:off x="6858000" y="1981200"/>
            <a:ext cx="1066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9219" name="Line 19"/>
          <p:cNvSpPr>
            <a:spLocks noChangeShapeType="1"/>
          </p:cNvSpPr>
          <p:nvPr/>
        </p:nvSpPr>
        <p:spPr bwMode="auto">
          <a:xfrm>
            <a:off x="6858000" y="2743200"/>
            <a:ext cx="1066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latin typeface="Comic Sans MS" pitchFamily="66" charset="0"/>
              </a:rPr>
              <a:t>Trig Equations and Mapping Figures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To solve </a:t>
            </a:r>
            <a:r>
              <a:rPr lang="en-US" b="1" i="1" smtClean="0">
                <a:latin typeface="Comic Sans MS" pitchFamily="66" charset="0"/>
              </a:rPr>
              <a:t>trig(x)</a:t>
            </a:r>
            <a:r>
              <a:rPr lang="en-US" b="1" smtClean="0">
                <a:latin typeface="Comic Sans MS" pitchFamily="66" charset="0"/>
              </a:rPr>
              <a:t> = z</a:t>
            </a:r>
            <a:r>
              <a:rPr lang="en-US" smtClean="0">
                <a:latin typeface="Comic Sans MS" pitchFamily="66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Find z on the target axis, then trace back on any and all arrows that “hit” z.</a:t>
            </a:r>
          </a:p>
          <a:p>
            <a:pPr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Notice how this connects to periodic behavior of the trig functions and the issue of the number of solutions in an interval.</a:t>
            </a:r>
          </a:p>
          <a:p>
            <a:pPr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This also connects to understanding the inverse trig functions.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1"/>
          <p:cNvSpPr>
            <a:spLocks/>
          </p:cNvSpPr>
          <p:nvPr/>
        </p:nvSpPr>
        <p:spPr bwMode="auto">
          <a:xfrm>
            <a:off x="533400" y="533400"/>
            <a:ext cx="82327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30263"/>
            <a:r>
              <a:rPr lang="en-US" sz="33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Solving Simple Trig Equations:</a:t>
            </a:r>
          </a:p>
        </p:txBody>
      </p:sp>
      <p:sp>
        <p:nvSpPr>
          <p:cNvPr id="182275" name="Rectangle 2"/>
          <p:cNvSpPr>
            <a:spLocks/>
          </p:cNvSpPr>
          <p:nvPr/>
        </p:nvSpPr>
        <p:spPr bwMode="auto">
          <a:xfrm>
            <a:off x="457200" y="1600200"/>
            <a:ext cx="44196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30263">
              <a:spcBef>
                <a:spcPts val="1275"/>
              </a:spcBef>
            </a:pPr>
            <a:r>
              <a:rPr lang="en-US" sz="29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Solve trig(t)=z from unit circle mapping figures for sine, cosine and tangent.</a:t>
            </a:r>
            <a:endParaRPr lang="en-US" sz="1600" u="none">
              <a:solidFill>
                <a:srgbClr val="000000"/>
              </a:solidFill>
              <a:ea typeface="Lucida Grande"/>
              <a:cs typeface="Lucida Grande"/>
              <a:sym typeface="Arial" charset="0"/>
            </a:endParaRPr>
          </a:p>
        </p:txBody>
      </p:sp>
      <p:sp>
        <p:nvSpPr>
          <p:cNvPr id="182276" name="Oval 3"/>
          <p:cNvSpPr>
            <a:spLocks/>
          </p:cNvSpPr>
          <p:nvPr/>
        </p:nvSpPr>
        <p:spPr bwMode="auto">
          <a:xfrm>
            <a:off x="5715000" y="1600200"/>
            <a:ext cx="2144713" cy="2143125"/>
          </a:xfrm>
          <a:prstGeom prst="ellipse">
            <a:avLst/>
          </a:prstGeom>
          <a:solidFill>
            <a:srgbClr val="00B8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defTabSz="830263"/>
            <a:endParaRPr lang="en-US" sz="1100" u="none">
              <a:solidFill>
                <a:srgbClr val="000000"/>
              </a:solidFill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82277" name="Line 4"/>
          <p:cNvSpPr>
            <a:spLocks noChangeShapeType="1"/>
          </p:cNvSpPr>
          <p:nvPr/>
        </p:nvSpPr>
        <p:spPr bwMode="auto">
          <a:xfrm>
            <a:off x="5119688" y="2767013"/>
            <a:ext cx="3806825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2282" name="Rectangle 9"/>
          <p:cNvSpPr>
            <a:spLocks/>
          </p:cNvSpPr>
          <p:nvPr/>
        </p:nvSpPr>
        <p:spPr bwMode="auto">
          <a:xfrm>
            <a:off x="6096000" y="1752600"/>
            <a:ext cx="8413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sin(t)=z</a:t>
            </a:r>
          </a:p>
        </p:txBody>
      </p:sp>
      <p:sp>
        <p:nvSpPr>
          <p:cNvPr id="182283" name="Rectangle 10"/>
          <p:cNvSpPr>
            <a:spLocks/>
          </p:cNvSpPr>
          <p:nvPr/>
        </p:nvSpPr>
        <p:spPr bwMode="auto">
          <a:xfrm>
            <a:off x="7116763" y="2794000"/>
            <a:ext cx="84137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583" tIns="34583" rIns="34583" bIns="34583"/>
          <a:lstStyle/>
          <a:p>
            <a:pPr defTabSz="830263"/>
            <a:r>
              <a:rPr lang="en-US" sz="1600" u="none">
                <a:solidFill>
                  <a:srgbClr val="000000"/>
                </a:solidFill>
                <a:ea typeface="ヒラギノ角ゴ ProN W3"/>
                <a:cs typeface="ヒラギノ角ゴ ProN W3"/>
                <a:sym typeface="Arial" charset="0"/>
              </a:rPr>
              <a:t>cos(t)</a:t>
            </a:r>
          </a:p>
        </p:txBody>
      </p:sp>
      <p:sp>
        <p:nvSpPr>
          <p:cNvPr id="182286" name="Line 13"/>
          <p:cNvSpPr>
            <a:spLocks noChangeShapeType="1"/>
          </p:cNvSpPr>
          <p:nvPr/>
        </p:nvSpPr>
        <p:spPr bwMode="auto">
          <a:xfrm rot="10800000" flipH="1">
            <a:off x="6850063" y="1241425"/>
            <a:ext cx="0" cy="31178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2289" name="Line 17"/>
          <p:cNvSpPr>
            <a:spLocks noChangeShapeType="1"/>
          </p:cNvSpPr>
          <p:nvPr/>
        </p:nvSpPr>
        <p:spPr bwMode="auto">
          <a:xfrm flipH="1">
            <a:off x="7848600" y="1143000"/>
            <a:ext cx="762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0" name="Line 18"/>
          <p:cNvSpPr>
            <a:spLocks noChangeShapeType="1"/>
          </p:cNvSpPr>
          <p:nvPr/>
        </p:nvSpPr>
        <p:spPr bwMode="auto">
          <a:xfrm flipV="1">
            <a:off x="6858000" y="1981200"/>
            <a:ext cx="1066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2" name="Line 20"/>
          <p:cNvSpPr>
            <a:spLocks noChangeShapeType="1"/>
          </p:cNvSpPr>
          <p:nvPr/>
        </p:nvSpPr>
        <p:spPr bwMode="auto">
          <a:xfrm flipH="1">
            <a:off x="6019800" y="2743200"/>
            <a:ext cx="838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3" name="Line 21"/>
          <p:cNvSpPr>
            <a:spLocks noChangeShapeType="1"/>
          </p:cNvSpPr>
          <p:nvPr/>
        </p:nvSpPr>
        <p:spPr bwMode="auto">
          <a:xfrm flipH="1">
            <a:off x="5867400" y="21336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4" name="Line 22"/>
          <p:cNvSpPr>
            <a:spLocks noChangeShapeType="1"/>
          </p:cNvSpPr>
          <p:nvPr/>
        </p:nvSpPr>
        <p:spPr bwMode="auto">
          <a:xfrm flipV="1">
            <a:off x="6858000" y="2133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6" name="Line 24"/>
          <p:cNvSpPr>
            <a:spLocks noChangeShapeType="1"/>
          </p:cNvSpPr>
          <p:nvPr/>
        </p:nvSpPr>
        <p:spPr bwMode="auto">
          <a:xfrm flipV="1">
            <a:off x="76962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7" name="Line 25"/>
          <p:cNvSpPr>
            <a:spLocks noChangeShapeType="1"/>
          </p:cNvSpPr>
          <p:nvPr/>
        </p:nvSpPr>
        <p:spPr bwMode="auto">
          <a:xfrm>
            <a:off x="7696200" y="2819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2298" name="Text Box 26"/>
          <p:cNvSpPr txBox="1">
            <a:spLocks noChangeArrowheads="1"/>
          </p:cNvSpPr>
          <p:nvPr/>
        </p:nvSpPr>
        <p:spPr bwMode="auto">
          <a:xfrm>
            <a:off x="7848600" y="16764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none"/>
              <a:t>Tan(t)=z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/>
          <a:srcRect b="1619"/>
          <a:stretch>
            <a:fillRect/>
          </a:stretch>
        </p:blipFill>
        <p:spPr bwMode="auto">
          <a:xfrm>
            <a:off x="1752600" y="0"/>
            <a:ext cx="56499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12954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Winplot Examples for </a:t>
            </a:r>
            <a:endParaRPr lang="en-US" smtClean="0">
              <a:hlinkClick r:id="rId2" action="ppaction://hlinkfile"/>
            </a:endParaRPr>
          </a:p>
          <a:p>
            <a:pPr marL="457200" lvl="1" indent="0" algn="ctr">
              <a:buFontTx/>
              <a:buNone/>
            </a:pPr>
            <a:r>
              <a:rPr lang="en-US" smtClean="0">
                <a:hlinkClick r:id="rId2" action="ppaction://hlinkfile"/>
              </a:rPr>
              <a:t>Trig Functions</a:t>
            </a:r>
            <a:endParaRPr lang="en-US" smtClean="0"/>
          </a:p>
          <a:p>
            <a:pPr marL="457200" lvl="1" indent="0" algn="ctr">
              <a:buFontTx/>
              <a:buNone/>
            </a:pPr>
            <a:r>
              <a:rPr lang="en-US" smtClean="0">
                <a:hlinkClick r:id="rId3" action="ppaction://hlinkfile"/>
              </a:rPr>
              <a:t>Trig Linear Compositions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latin typeface="Comic Sans MS" pitchFamily="66" charset="0"/>
              </a:rPr>
              <a:t>Compositions with Trig Functions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15913"/>
            <a:ext cx="8224838" cy="1055687"/>
          </a:xfrm>
        </p:spPr>
        <p:txBody>
          <a:bodyPr lIns="0" tIns="0" rIns="0" bIns="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Comic Sans MS" pitchFamily="66" charset="0"/>
              </a:rPr>
              <a:t>Example: y = f(x) =sin(x) + 3</a:t>
            </a:r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267200" y="1600200"/>
            <a:ext cx="4471988" cy="4464050"/>
          </a:xfrm>
        </p:spPr>
        <p:txBody>
          <a:bodyPr lIns="0" tIns="25471" rIns="0" bIns="0"/>
          <a:lstStyle/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Mapping figure for 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y =f(x) = sin(x) + 3 considered as a composition: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First: u = sin(x)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Second: y =u+3 so the result is 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y = (sin(x)) + 3</a:t>
            </a:r>
          </a:p>
        </p:txBody>
      </p:sp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63" y="1217613"/>
            <a:ext cx="35242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15913"/>
            <a:ext cx="8224838" cy="835025"/>
          </a:xfrm>
        </p:spPr>
        <p:txBody>
          <a:bodyPr lIns="0" tIns="0" rIns="0" bIns="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Comic Sans MS" pitchFamily="66" charset="0"/>
              </a:rPr>
              <a:t>Example: Graph of y = sin(x) + 3</a:t>
            </a:r>
          </a:p>
        </p:txBody>
      </p:sp>
      <p:sp>
        <p:nvSpPr>
          <p:cNvPr id="72706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4294967295"/>
          </p:nvPr>
        </p:nvSpPr>
        <p:spPr>
          <a:xfrm>
            <a:off x="1047014" y="1355137"/>
            <a:ext cx="7492590" cy="1825214"/>
          </a:xfrm>
          <a:blipFill rotWithShape="1">
            <a:blip r:embed="rId3" cstate="print"/>
            <a:stretch>
              <a:fillRect l="-2952" t="-6667"/>
            </a:stretch>
          </a:blipFill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28080" rIns="0" bIns="0"/>
          <a:lstStyle/>
          <a:p>
            <a:pPr defTabSz="45720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>
                <a:noFill/>
              </a:rPr>
              <a:t> </a:t>
            </a:r>
          </a:p>
        </p:txBody>
      </p:sp>
      <p:pic>
        <p:nvPicPr>
          <p:cNvPr id="123907" name="Picture 2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631825" y="3055938"/>
            <a:ext cx="7396163" cy="380206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15913"/>
            <a:ext cx="8224838" cy="1055687"/>
          </a:xfrm>
        </p:spPr>
        <p:txBody>
          <a:bodyPr lIns="0" tIns="0" rIns="0" bIns="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Comic Sans MS" pitchFamily="66" charset="0"/>
              </a:rPr>
              <a:t>Example: y = f(x) = 3 sin(x)</a:t>
            </a:r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72013" y="1600200"/>
            <a:ext cx="4013200" cy="4464050"/>
          </a:xfrm>
        </p:spPr>
        <p:txBody>
          <a:bodyPr lIns="0" tIns="25471" rIns="0" bIns="0"/>
          <a:lstStyle/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Mapping figure for 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y =f(x) = 3 sin(x) considered as a composition: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First: u = sin(x)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Second: y = 3u so the result is </a:t>
            </a:r>
          </a:p>
          <a:p>
            <a:pPr marL="684213" indent="-682625" defTabSz="457200">
              <a:tabLst>
                <a:tab pos="684213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</a:pPr>
            <a:r>
              <a:rPr lang="en-US" smtClean="0">
                <a:latin typeface="Comic Sans MS" pitchFamily="66" charset="0"/>
              </a:rPr>
              <a:t>y = 3 (sin(x))</a:t>
            </a:r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8" y="1104900"/>
            <a:ext cx="4010025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15913"/>
            <a:ext cx="8224838" cy="1055687"/>
          </a:xfrm>
        </p:spPr>
        <p:txBody>
          <a:bodyPr lIns="0" tIns="0" rIns="0" bIns="0"/>
          <a:lstStyle/>
          <a:p>
            <a: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Comic Sans MS" pitchFamily="66" charset="0"/>
              </a:rPr>
              <a:t>Example: Graph of y = 3 sin(x)</a:t>
            </a:r>
          </a:p>
        </p:txBody>
      </p:sp>
      <p:sp>
        <p:nvSpPr>
          <p:cNvPr id="67586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4294967295"/>
          </p:nvPr>
        </p:nvSpPr>
        <p:spPr>
          <a:xfrm>
            <a:off x="1185126" y="1604375"/>
            <a:ext cx="7492591" cy="1825213"/>
          </a:xfrm>
          <a:blipFill rotWithShape="1">
            <a:blip r:embed="rId3" cstate="print"/>
            <a:stretch>
              <a:fillRect l="-2952" t="-6667"/>
            </a:stretch>
          </a:blipFill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28080" rIns="0" bIns="0"/>
          <a:lstStyle/>
          <a:p>
            <a:pPr defTabSz="45720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>
                <a:noFill/>
              </a:rPr>
              <a:t> </a:t>
            </a:r>
          </a:p>
        </p:txBody>
      </p:sp>
      <p:pic>
        <p:nvPicPr>
          <p:cNvPr id="128003" name="Picture 5"/>
          <p:cNvPicPr>
            <a:picLocks noGrp="1" noChangeAspect="1" noChangeArrowheads="1"/>
          </p:cNvPicPr>
          <p:nvPr>
            <p:ph type="clipArt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1185863" y="3149600"/>
            <a:ext cx="7056437" cy="29718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Text Box 1"/>
          <p:cNvSpPr txBox="1">
            <a:spLocks noChangeArrowheads="1"/>
          </p:cNvSpPr>
          <p:nvPr/>
        </p:nvSpPr>
        <p:spPr bwMode="auto">
          <a:xfrm>
            <a:off x="457200" y="314325"/>
            <a:ext cx="8215313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14338"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4000" u="none">
                <a:solidFill>
                  <a:srgbClr val="000000"/>
                </a:solidFill>
                <a:ea typeface="MS Gothic" pitchFamily="49" charset="-128"/>
              </a:rPr>
              <a:t>Interpretations</a:t>
            </a:r>
          </a:p>
        </p:txBody>
      </p:sp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457200" y="1604963"/>
            <a:ext cx="8215313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25471" rIns="0" bIns="0"/>
          <a:lstStyle/>
          <a:p>
            <a:pPr marL="619125" indent="-617538" defTabSz="414338">
              <a:spcAft>
                <a:spcPts val="1288"/>
              </a:spcAft>
              <a:buFont typeface="Times New Roman" pitchFamily="18" charset="0"/>
              <a:buChar char="•"/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900" u="none">
                <a:solidFill>
                  <a:srgbClr val="000000"/>
                </a:solidFill>
                <a:ea typeface="MS Gothic" pitchFamily="49" charset="-128"/>
              </a:rPr>
              <a:t>y= 3sin(x): </a:t>
            </a:r>
          </a:p>
          <a:p>
            <a:pPr marL="619125" indent="-617538" defTabSz="414338">
              <a:spcAft>
                <a:spcPts val="1038"/>
              </a:spcAft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900" u="none">
                <a:solidFill>
                  <a:srgbClr val="000000"/>
                </a:solidFill>
                <a:ea typeface="MS Gothic" pitchFamily="49" charset="-128"/>
              </a:rPr>
              <a:t>t   -&gt;  (cos(t), sin(t))     -&gt;   (3cos(t),3sin(t)) </a:t>
            </a:r>
          </a:p>
          <a:p>
            <a:pPr marL="619125" indent="-617538" defTabSz="414338">
              <a:spcAft>
                <a:spcPts val="1038"/>
              </a:spcAft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900" u="none">
                <a:solidFill>
                  <a:srgbClr val="000000"/>
                </a:solidFill>
                <a:ea typeface="MS Gothic" pitchFamily="49" charset="-128"/>
              </a:rPr>
              <a:t>unit circle magnified to circle of radius 3.</a:t>
            </a:r>
          </a:p>
          <a:p>
            <a:pPr marL="619125" indent="-617538" defTabSz="414338">
              <a:spcAft>
                <a:spcPts val="1288"/>
              </a:spcAft>
              <a:buFont typeface="Times New Roman" pitchFamily="18" charset="0"/>
              <a:buChar char="•"/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900" u="none">
                <a:solidFill>
                  <a:srgbClr val="000000"/>
                </a:solidFill>
                <a:ea typeface="MS Gothic" pitchFamily="49" charset="-128"/>
              </a:rPr>
              <a:t>Y = sin(x) + 3:</a:t>
            </a:r>
          </a:p>
          <a:p>
            <a:pPr marL="619125" indent="-617538" defTabSz="414338">
              <a:spcAft>
                <a:spcPts val="1288"/>
              </a:spcAft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900" u="none">
                <a:solidFill>
                  <a:srgbClr val="000000"/>
                </a:solidFill>
                <a:ea typeface="MS Gothic" pitchFamily="49" charset="-128"/>
              </a:rPr>
              <a:t>t   -&gt;  (cos(t), sin(t))     -&gt;   (cos(t), sin(t)+3)</a:t>
            </a:r>
          </a:p>
          <a:p>
            <a:pPr marL="619125" indent="-617538" defTabSz="414338">
              <a:spcAft>
                <a:spcPts val="1288"/>
              </a:spcAft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400" u="none">
                <a:solidFill>
                  <a:srgbClr val="000000"/>
                </a:solidFill>
                <a:ea typeface="MS Gothic" pitchFamily="49" charset="-128"/>
              </a:rPr>
              <a:t>     unit circle shifted up to unit circle with center (0,3).</a:t>
            </a:r>
          </a:p>
          <a:p>
            <a:pPr marL="619125" indent="-617538" defTabSz="414338">
              <a:spcAft>
                <a:spcPts val="1288"/>
              </a:spcAft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r>
              <a:rPr lang="en-US" sz="2400" u="none">
                <a:solidFill>
                  <a:srgbClr val="000000"/>
                </a:solidFill>
                <a:ea typeface="MS Gothic" pitchFamily="49" charset="-128"/>
              </a:rPr>
              <a:t>Show with winplot: </a:t>
            </a:r>
            <a:r>
              <a:rPr lang="en-US" sz="2400" u="none">
                <a:solidFill>
                  <a:srgbClr val="000000"/>
                </a:solidFill>
                <a:ea typeface="MS Gothic" pitchFamily="49" charset="-128"/>
                <a:hlinkClick r:id="rId3" action="ppaction://hlinkfile"/>
              </a:rPr>
              <a:t>circles_sines.wp2</a:t>
            </a:r>
            <a:r>
              <a:rPr lang="en-US" sz="2400" u="none">
                <a:solidFill>
                  <a:srgbClr val="000000"/>
                </a:solidFill>
                <a:ea typeface="MS Gothic" pitchFamily="49" charset="-128"/>
              </a:rPr>
              <a:t>; </a:t>
            </a:r>
            <a:br>
              <a:rPr lang="en-US" sz="2400" u="none">
                <a:solidFill>
                  <a:srgbClr val="000000"/>
                </a:solidFill>
                <a:ea typeface="MS Gothic" pitchFamily="49" charset="-128"/>
              </a:rPr>
            </a:br>
            <a:endParaRPr lang="en-US" sz="2400" u="none">
              <a:ea typeface="MS Gothic" pitchFamily="49" charset="-128"/>
            </a:endParaRPr>
          </a:p>
          <a:p>
            <a:pPr marL="619125" indent="-617538" defTabSz="414338">
              <a:spcAft>
                <a:spcPts val="1288"/>
              </a:spcAft>
              <a:tabLst>
                <a:tab pos="619125" algn="l"/>
                <a:tab pos="720725" algn="l"/>
                <a:tab pos="1136650" algn="l"/>
                <a:tab pos="1550988" algn="l"/>
                <a:tab pos="1965325" algn="l"/>
                <a:tab pos="2379663" algn="l"/>
                <a:tab pos="2795588" algn="l"/>
                <a:tab pos="3209925" algn="l"/>
                <a:tab pos="3624263" algn="l"/>
                <a:tab pos="4038600" algn="l"/>
                <a:tab pos="4454525" algn="l"/>
                <a:tab pos="4868863" algn="l"/>
                <a:tab pos="5283200" algn="l"/>
                <a:tab pos="5697538" algn="l"/>
                <a:tab pos="6113463" algn="l"/>
                <a:tab pos="6527800" algn="l"/>
                <a:tab pos="6942138" algn="l"/>
                <a:tab pos="7356475" algn="l"/>
                <a:tab pos="7772400" algn="l"/>
                <a:tab pos="8186738" algn="l"/>
                <a:tab pos="8601075" algn="l"/>
              </a:tabLst>
            </a:pPr>
            <a:endParaRPr lang="en-US" sz="2400" u="none">
              <a:solidFill>
                <a:srgbClr val="000000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ext Box 1"/>
          <p:cNvSpPr txBox="1">
            <a:spLocks noChangeArrowheads="1"/>
          </p:cNvSpPr>
          <p:nvPr/>
        </p:nvSpPr>
        <p:spPr bwMode="auto">
          <a:xfrm>
            <a:off x="457200" y="314325"/>
            <a:ext cx="8218488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14338"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4000" u="none">
                <a:solidFill>
                  <a:srgbClr val="000000"/>
                </a:solidFill>
                <a:ea typeface="MS Gothic" pitchFamily="49" charset="-128"/>
              </a:rPr>
              <a:t>Scale change before trig.</a:t>
            </a:r>
          </a:p>
        </p:txBody>
      </p:sp>
      <p:sp>
        <p:nvSpPr>
          <p:cNvPr id="13315" name="Text 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56905" y="1036343"/>
            <a:ext cx="8219373" cy="5425077"/>
          </a:xfrm>
          <a:prstGeom prst="rect">
            <a:avLst/>
          </a:prstGeom>
          <a:blipFill rotWithShape="1">
            <a:blip r:embed="rId3" cstate="print"/>
            <a:stretch>
              <a:fillRect l="-2692" t="-1633"/>
            </a:stretch>
          </a:blipFill>
          <a:ln>
            <a:noFill/>
          </a:ln>
          <a:extLst/>
        </p:spPr>
        <p:txBody>
          <a:bodyPr/>
          <a:lstStyle/>
          <a:p>
            <a:pPr defTabSz="457200">
              <a:defRPr/>
            </a:pPr>
            <a:r>
              <a:rPr lang="en-US" u="none">
                <a:noFill/>
                <a:latin typeface="Arial" charset="0"/>
                <a:ea typeface="MS Gothic" pitchFamily="49" charset="-128"/>
              </a:rPr>
              <a:t> 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Text Box 1"/>
          <p:cNvSpPr txBox="1">
            <a:spLocks noChangeArrowheads="1"/>
          </p:cNvSpPr>
          <p:nvPr/>
        </p:nvSpPr>
        <p:spPr bwMode="auto">
          <a:xfrm>
            <a:off x="457200" y="179388"/>
            <a:ext cx="821848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14338"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4000" u="none">
                <a:solidFill>
                  <a:srgbClr val="000000"/>
                </a:solidFill>
                <a:ea typeface="MS Gothic" pitchFamily="49" charset="-128"/>
              </a:rPr>
              <a:t>Scale change before trig.</a:t>
            </a:r>
          </a:p>
        </p:txBody>
      </p:sp>
      <p:sp>
        <p:nvSpPr>
          <p:cNvPr id="14339" name="Text Box 2">
            <a:hlinkClick r:id="rId3" action="ppaction://hlinkfile"/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86894" y="802684"/>
            <a:ext cx="8294281" cy="5424081"/>
          </a:xfrm>
          <a:prstGeom prst="rect">
            <a:avLst/>
          </a:prstGeom>
          <a:blipFill rotWithShape="1">
            <a:blip r:embed="rId4" cstate="print"/>
            <a:stretch>
              <a:fillRect l="-2667" t="-1631" r="-3333" b="-6116"/>
            </a:stretch>
          </a:blipFill>
          <a:ln>
            <a:noFill/>
          </a:ln>
          <a:extLst/>
        </p:spPr>
        <p:txBody>
          <a:bodyPr/>
          <a:lstStyle/>
          <a:p>
            <a:pPr defTabSz="457200">
              <a:defRPr/>
            </a:pPr>
            <a:r>
              <a:rPr lang="en-US" u="none">
                <a:noFill/>
                <a:latin typeface="Arial" charset="0"/>
                <a:ea typeface="MS Gothic" pitchFamily="49" charset="-128"/>
              </a:rPr>
              <a:t> </a:t>
            </a:r>
          </a:p>
        </p:txBody>
      </p:sp>
      <p:pic>
        <p:nvPicPr>
          <p:cNvPr id="13414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2784475"/>
            <a:ext cx="8399463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Text Box 1"/>
          <p:cNvSpPr txBox="1">
            <a:spLocks noChangeArrowheads="1"/>
          </p:cNvSpPr>
          <p:nvPr/>
        </p:nvSpPr>
        <p:spPr bwMode="auto">
          <a:xfrm>
            <a:off x="457200" y="314325"/>
            <a:ext cx="821848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14338"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4000" u="none">
                <a:solidFill>
                  <a:srgbClr val="000000"/>
                </a:solidFill>
                <a:ea typeface="MS Gothic" pitchFamily="49" charset="-128"/>
              </a:rPr>
              <a:t>Scale change before trig</a:t>
            </a:r>
          </a:p>
        </p:txBody>
      </p:sp>
      <p:sp>
        <p:nvSpPr>
          <p:cNvPr id="16387" name="Text 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56905" y="1604373"/>
            <a:ext cx="8219373" cy="4620952"/>
          </a:xfrm>
          <a:prstGeom prst="rect">
            <a:avLst/>
          </a:prstGeom>
          <a:blipFill rotWithShape="1">
            <a:blip r:embed="rId3" cstate="print"/>
            <a:stretch>
              <a:fillRect l="-2759" t="-1914" r="-808" b="-478"/>
            </a:stretch>
          </a:blipFill>
          <a:ln>
            <a:noFill/>
          </a:ln>
          <a:extLst/>
        </p:spPr>
        <p:txBody>
          <a:bodyPr/>
          <a:lstStyle/>
          <a:p>
            <a:pPr defTabSz="457200">
              <a:defRPr/>
            </a:pPr>
            <a:r>
              <a:rPr lang="en-US" u="none">
                <a:noFill/>
                <a:latin typeface="Arial" charset="0"/>
                <a:ea typeface="MS Gothic" pitchFamily="49" charset="-128"/>
              </a:rPr>
              <a:t> 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3 exercises on functi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28600"/>
            <a:ext cx="6324600" cy="651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ext Box 1"/>
          <p:cNvSpPr txBox="1">
            <a:spLocks noChangeArrowheads="1"/>
          </p:cNvSpPr>
          <p:nvPr/>
        </p:nvSpPr>
        <p:spPr bwMode="auto">
          <a:xfrm>
            <a:off x="457200" y="314325"/>
            <a:ext cx="8218488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14338"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4000" u="none">
                <a:solidFill>
                  <a:srgbClr val="000000"/>
                </a:solidFill>
                <a:ea typeface="MS Gothic" pitchFamily="49" charset="-128"/>
              </a:rPr>
              <a:t>Altogether!</a:t>
            </a:r>
          </a:p>
        </p:txBody>
      </p:sp>
      <p:sp>
        <p:nvSpPr>
          <p:cNvPr id="17411" name="Text 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56905" y="1217023"/>
            <a:ext cx="8219373" cy="5254215"/>
          </a:xfrm>
          <a:prstGeom prst="rect">
            <a:avLst/>
          </a:prstGeom>
          <a:blipFill rotWithShape="1">
            <a:blip r:embed="rId3" cstate="print"/>
            <a:stretch>
              <a:fillRect l="-2557" t="-1684" b="-2000"/>
            </a:stretch>
          </a:blipFill>
          <a:ln>
            <a:noFill/>
          </a:ln>
          <a:extLst/>
        </p:spPr>
        <p:txBody>
          <a:bodyPr/>
          <a:lstStyle/>
          <a:p>
            <a:pPr defTabSz="457200">
              <a:defRPr/>
            </a:pPr>
            <a:r>
              <a:rPr lang="en-US" u="none">
                <a:noFill/>
                <a:latin typeface="Arial" charset="0"/>
                <a:ea typeface="MS Gothic" pitchFamily="49" charset="-128"/>
              </a:rPr>
              <a:t> 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Title 1"/>
          <p:cNvSpPr>
            <a:spLocks noGrp="1"/>
          </p:cNvSpPr>
          <p:nvPr>
            <p:ph type="title" idx="4294967295"/>
          </p:nvPr>
        </p:nvSpPr>
        <p:spPr>
          <a:xfrm>
            <a:off x="457200" y="381000"/>
            <a:ext cx="8229600" cy="1143000"/>
          </a:xfrm>
        </p:spPr>
        <p:txBody>
          <a:bodyPr lIns="0" tIns="0" rIns="0" bIns="0"/>
          <a:lstStyle/>
          <a:p>
            <a:r>
              <a:rPr lang="en-US" smtClean="0">
                <a:latin typeface="Comic Sans MS" pitchFamily="66" charset="0"/>
                <a:hlinkClick r:id="rId2" action="ppaction://hlinkfile"/>
              </a:rPr>
              <a:t>Mapping figure</a:t>
            </a:r>
            <a:endParaRPr lang="en-US" smtClean="0">
              <a:latin typeface="Comic Sans MS" pitchFamily="66" charset="0"/>
            </a:endParaRPr>
          </a:p>
        </p:txBody>
      </p:sp>
      <p:pic>
        <p:nvPicPr>
          <p:cNvPr id="14029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1524000"/>
            <a:ext cx="3455988" cy="4838700"/>
          </a:xfrm>
        </p:spPr>
      </p:pic>
      <p:sp>
        <p:nvSpPr>
          <p:cNvPr id="5" name="Content Placeholder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4294967295"/>
          </p:nvPr>
        </p:nvSpPr>
        <p:spPr>
          <a:xfrm>
            <a:off x="4636792" y="1604374"/>
            <a:ext cx="4042809" cy="4522524"/>
          </a:xfrm>
          <a:blipFill rotWithShape="1">
            <a:blip r:embed="rId4" cstate="print"/>
            <a:stretch>
              <a:fillRect l="-4925" t="-2200"/>
            </a:stretch>
          </a:blipFill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28080" rIns="0" bIns="0"/>
          <a:lstStyle/>
          <a:p>
            <a:pPr defTabSz="45720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800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Title 4"/>
          <p:cNvSpPr>
            <a:spLocks noGrp="1"/>
          </p:cNvSpPr>
          <p:nvPr>
            <p:ph type="title" idx="4294967295"/>
          </p:nvPr>
        </p:nvSpPr>
        <p:spPr/>
        <p:txBody>
          <a:bodyPr lIns="0" tIns="0" rIns="0" bIns="0"/>
          <a:lstStyle/>
          <a:p>
            <a:r>
              <a:rPr lang="en-US" smtClean="0"/>
              <a:t>Graph</a:t>
            </a:r>
          </a:p>
        </p:txBody>
      </p:sp>
      <p:sp>
        <p:nvSpPr>
          <p:cNvPr id="6" name="Content Placeholder 5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4294967295"/>
          </p:nvPr>
        </p:nvSpPr>
        <p:spPr>
          <a:xfrm>
            <a:off x="456904" y="1604374"/>
            <a:ext cx="4041371" cy="4522524"/>
          </a:xfrm>
          <a:blipFill rotWithShape="1">
            <a:blip r:embed="rId2" cstate="print"/>
            <a:stretch>
              <a:fillRect l="-4514" t="-2200" r="-3283"/>
            </a:stretch>
          </a:blipFill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28080" rIns="0" bIns="0"/>
          <a:lstStyle/>
          <a:p>
            <a:pPr defTabSz="45720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800">
                <a:noFill/>
              </a:rPr>
              <a:t> </a:t>
            </a:r>
          </a:p>
        </p:txBody>
      </p:sp>
      <p:pic>
        <p:nvPicPr>
          <p:cNvPr id="14131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255713" y="2319338"/>
            <a:ext cx="6640512" cy="35988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5257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Thanks</a:t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The End!</a:t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80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 </a:t>
            </a:r>
            <a:br>
              <a:rPr lang="en-US" sz="880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Questions?</a:t>
            </a:r>
            <a:r>
              <a:rPr lang="en-US" sz="880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 </a:t>
            </a:r>
            <a:br>
              <a:rPr lang="en-US" sz="880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hlinkClick r:id="rId3"/>
              </a:rPr>
              <a:t>flashman@humboldt.edu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http://www.humboldt.edu/~mef2 </a:t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7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More 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More References</a:t>
            </a:r>
          </a:p>
        </p:txBody>
      </p:sp>
      <p:sp>
        <p:nvSpPr>
          <p:cNvPr id="1433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Goldenberg, Paul, Philip Lewis, and James O'Keefe. "Dynamic Representation and the Development of a Process Understanding of Function." In The Concept of Function: Aspects of Epistemology and Pedagogy, edited by Ed Dubinsky and Guershon Harel, pp. 235–60. MAA Notes no. 25. Washington, D.C.: Mathematical Association of America, 1992.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hlinkClick r:id="rId2"/>
              </a:rPr>
              <a:t>http://www.geogebra.org/forum/viewtopic.php?f=2&amp;t=22592&amp;sd=d&amp;start=15</a:t>
            </a:r>
            <a:endParaRPr lang="en-US" sz="2800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>
                <a:sym typeface="Math1"/>
              </a:rPr>
              <a:t>“</a:t>
            </a:r>
            <a:r>
              <a:rPr lang="en-US" sz="2800" smtClean="0">
                <a:sym typeface="Math1"/>
                <a:hlinkClick r:id="rId3"/>
              </a:rPr>
              <a:t>Dynagraphs}--helping students visualize function dependency • GeoGebra User Forum</a:t>
            </a:r>
            <a:endParaRPr lang="en-US" sz="2800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"degenerated" dynagraph game ("x" and "y" axes are superimposed) in GeoGebra:</a:t>
            </a:r>
            <a:br>
              <a:rPr lang="en-US" sz="2800" smtClean="0"/>
            </a:br>
            <a:r>
              <a:rPr lang="en-US" sz="2800" smtClean="0">
                <a:hlinkClick r:id="rId4"/>
              </a:rPr>
              <a:t>http://www.uff.br/cdme/c1d/c1d-html/c1d-en.html</a:t>
            </a:r>
            <a:r>
              <a:rPr lang="en-US" sz="2800" smtClean="0"/>
              <a:t/>
            </a:r>
            <a:br>
              <a:rPr lang="en-US" sz="2800" smtClean="0"/>
            </a:br>
            <a:endParaRPr lang="en-US" sz="2800" smtClean="0"/>
          </a:p>
        </p:txBody>
      </p:sp>
      <p:sp>
        <p:nvSpPr>
          <p:cNvPr id="14438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More 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5257800"/>
          </a:xfrm>
        </p:spPr>
        <p:txBody>
          <a:bodyPr/>
          <a:lstStyle/>
          <a:p>
            <a:pPr eaLnBrk="1" hangingPunct="1"/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Thanks</a:t>
            </a:r>
            <a:b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End!    REALLY!</a:t>
            </a:r>
            <a:b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880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 </a:t>
            </a:r>
            <a:br>
              <a:rPr lang="en-US" sz="8800" smtClean="0"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</a:br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3"/>
              </a:rPr>
              <a:t>flashman@humboldt.edu</a:t>
            </a:r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http://www.humboldt.edu/~mef2 </a:t>
            </a:r>
            <a:b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4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7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sz="2400" smtClean="0">
                <a:latin typeface="Comic Sans MS" pitchFamily="66" charset="0"/>
              </a:rPr>
              <a:t>Function Diagrams by Henri Picciotto</a:t>
            </a:r>
          </a:p>
        </p:txBody>
      </p:sp>
      <p:graphicFrame>
        <p:nvGraphicFramePr>
          <p:cNvPr id="151555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533400" y="1143000"/>
          <a:ext cx="8610600" cy="4840288"/>
        </p:xfrm>
        <a:graphic>
          <a:graphicData uri="http://schemas.openxmlformats.org/presentationml/2006/ole">
            <p:oleObj spid="_x0000_s151555" name="Acrobat Document" r:id="rId3" imgW="5830114" imgH="754285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2.4|1.6|0.7|1.3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1.6|16.7|1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9.8|1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Mathematics, Music, and the Guitarmathfest07">
  <a:themeElements>
    <a:clrScheme name="Mathematics, Music, and the Guitarmathfest07 7">
      <a:dk1>
        <a:srgbClr val="006666"/>
      </a:dk1>
      <a:lt1>
        <a:srgbClr val="FFFFFF"/>
      </a:lt1>
      <a:dk2>
        <a:srgbClr val="85D1E3"/>
      </a:dk2>
      <a:lt2>
        <a:srgbClr val="CCFFFF"/>
      </a:lt2>
      <a:accent1>
        <a:srgbClr val="FFCC00"/>
      </a:accent1>
      <a:accent2>
        <a:srgbClr val="00CC99"/>
      </a:accent2>
      <a:accent3>
        <a:srgbClr val="C2E5EF"/>
      </a:accent3>
      <a:accent4>
        <a:srgbClr val="DADADA"/>
      </a:accent4>
      <a:accent5>
        <a:srgbClr val="FFE2AA"/>
      </a:accent5>
      <a:accent6>
        <a:srgbClr val="00B98A"/>
      </a:accent6>
      <a:hlink>
        <a:srgbClr val="0099FF"/>
      </a:hlink>
      <a:folHlink>
        <a:srgbClr val="6600CC"/>
      </a:folHlink>
    </a:clrScheme>
    <a:fontScheme name="4_Mathematics, Music, and the Guitarmathfest07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athematics, Music, and the Guitarmathfest07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thematics, Music, and the Guitarmathfest07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Mathematics, Music, and the Guitarmathfest07</Template>
  <TotalTime>13790</TotalTime>
  <Words>2625</Words>
  <Application>Microsoft Office PowerPoint</Application>
  <PresentationFormat>On-screen Show (4:3)</PresentationFormat>
  <Paragraphs>567</Paragraphs>
  <Slides>88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Design Template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88</vt:i4>
      </vt:variant>
    </vt:vector>
  </HeadingPairs>
  <TitlesOfParts>
    <vt:vector size="104" baseType="lpstr">
      <vt:lpstr>Comic Sans MS</vt:lpstr>
      <vt:lpstr>Arial</vt:lpstr>
      <vt:lpstr>Math1</vt:lpstr>
      <vt:lpstr>Wingdings</vt:lpstr>
      <vt:lpstr>Symbol</vt:lpstr>
      <vt:lpstr>Times New Roman</vt:lpstr>
      <vt:lpstr>MS Gothic</vt:lpstr>
      <vt:lpstr>ヒラギノ角ゴ ProN W3</vt:lpstr>
      <vt:lpstr>Gill Sans</vt:lpstr>
      <vt:lpstr>Lucida Grande</vt:lpstr>
      <vt:lpstr>Arial Unicode MS</vt:lpstr>
      <vt:lpstr>Default Design</vt:lpstr>
      <vt:lpstr>4_Mathematics, Music, and the Guitarmathfest07</vt:lpstr>
      <vt:lpstr>4_Mathematics, Music, and the Guitarmathfest07</vt:lpstr>
      <vt:lpstr>Slide</vt:lpstr>
      <vt:lpstr>Adobe Acrobat Document</vt:lpstr>
      <vt:lpstr> Mapping Figures Workshop  University of Utah  July 6, 2012   Martin Flashman</vt:lpstr>
      <vt:lpstr> Session I Linear Mapping Figures</vt:lpstr>
      <vt:lpstr>Mapping Figures</vt:lpstr>
      <vt:lpstr>Written by Howard Swann and John Johnson  A early source for visualizing functions at an elementary level before calculus.  This is copyrighted material!</vt:lpstr>
      <vt:lpstr>Slide 5</vt:lpstr>
      <vt:lpstr>Slide 6</vt:lpstr>
      <vt:lpstr>Slide 7</vt:lpstr>
      <vt:lpstr>Slide 8</vt:lpstr>
      <vt:lpstr>Function Diagrams by Henri Picciotto</vt:lpstr>
      <vt:lpstr>Slide 10</vt:lpstr>
      <vt:lpstr>Mapping Diagrams and Functions </vt:lpstr>
      <vt:lpstr>Outline of Remainder of Morning…</vt:lpstr>
      <vt:lpstr>Visualizing Linear Functions</vt:lpstr>
      <vt:lpstr>Linear Functions:  They are everywhere!</vt:lpstr>
      <vt:lpstr>Linear Functions: Tables</vt:lpstr>
      <vt:lpstr>Linear Functions: Tables</vt:lpstr>
      <vt:lpstr>Linear Functions: On Graph</vt:lpstr>
      <vt:lpstr>Linear Functions: On Graph</vt:lpstr>
      <vt:lpstr>Linear Functions: On Graph</vt:lpstr>
      <vt:lpstr>Linear Functions: Mapping Figures  What happens before the graph.</vt:lpstr>
      <vt:lpstr>Slide 21</vt:lpstr>
      <vt:lpstr>Slide 22</vt:lpstr>
      <vt:lpstr>Web links</vt:lpstr>
      <vt:lpstr>Function-Equation Questions  with mapping figures</vt:lpstr>
      <vt:lpstr>Simple Examples are important!</vt:lpstr>
      <vt:lpstr>Simple Examples are important!</vt:lpstr>
      <vt:lpstr>Slide 27</vt:lpstr>
      <vt:lpstr>Slide 28</vt:lpstr>
      <vt:lpstr>Slide 29</vt:lpstr>
      <vt:lpstr>Slide 30</vt:lpstr>
      <vt:lpstr>Slide 31</vt:lpstr>
      <vt:lpstr>Function-Equation Questions  with linear focus points</vt:lpstr>
      <vt:lpstr>End of Session I</vt:lpstr>
      <vt:lpstr>Morning Break: Think about These Problems (in Groups 1-2; 3-4)</vt:lpstr>
      <vt:lpstr>Session II More on Linear Mapping Figures</vt:lpstr>
      <vt:lpstr>Compositions are keys!</vt:lpstr>
      <vt:lpstr>Compositions are keys!</vt:lpstr>
      <vt:lpstr>Compositions are keys!</vt:lpstr>
      <vt:lpstr>Inverses, Equations and Mapping Figures</vt:lpstr>
      <vt:lpstr>Mapping Figures and Inverses</vt:lpstr>
      <vt:lpstr>Mapping Figures and Inverses</vt:lpstr>
      <vt:lpstr>Mapping Figures and Inverses</vt:lpstr>
      <vt:lpstr>End of Session II</vt:lpstr>
      <vt:lpstr>Lunch Break: Think about These Problems (in Groups 1-3; 4-5)</vt:lpstr>
      <vt:lpstr>Session III More on Mapping Figures: Quadratic, Exponential and Logarithmic Functions</vt:lpstr>
      <vt:lpstr>Quadratic Functions</vt:lpstr>
      <vt:lpstr>Examples</vt:lpstr>
      <vt:lpstr>Quadratic Mapping Figures</vt:lpstr>
      <vt:lpstr>Quadratic Mapping Figures</vt:lpstr>
      <vt:lpstr>Quadratic Equations and Mapping Figures</vt:lpstr>
      <vt:lpstr>Slide 51</vt:lpstr>
      <vt:lpstr>Mapping figures for exponential functions and “inverse”</vt:lpstr>
      <vt:lpstr>Visualize Applications with Mapping Figures</vt:lpstr>
      <vt:lpstr>“Simple” Applications</vt:lpstr>
      <vt:lpstr>Slide 55</vt:lpstr>
      <vt:lpstr>“Simple” Applications</vt:lpstr>
      <vt:lpstr>Slide 57</vt:lpstr>
      <vt:lpstr>“Simple” Applications</vt:lpstr>
      <vt:lpstr>Example: Using Mapping Figures in “Proof” for Properties of Logs.</vt:lpstr>
      <vt:lpstr>End of Session III</vt:lpstr>
      <vt:lpstr>Session IV More on Mapping Figures: Trigonometry and Calculus Connections</vt:lpstr>
      <vt:lpstr>Slide 62</vt:lpstr>
      <vt:lpstr>Slide 63</vt:lpstr>
      <vt:lpstr>Slide 64</vt:lpstr>
      <vt:lpstr>Slide 65</vt:lpstr>
      <vt:lpstr>Slide 66</vt:lpstr>
      <vt:lpstr>Slide 67</vt:lpstr>
      <vt:lpstr>Trig Equations and Mapping Figures</vt:lpstr>
      <vt:lpstr>Slide 69</vt:lpstr>
      <vt:lpstr>Slide 70</vt:lpstr>
      <vt:lpstr>Compositions with Trig Functions</vt:lpstr>
      <vt:lpstr>Example: y = f(x) =sin(x) + 3</vt:lpstr>
      <vt:lpstr>Example: Graph of y = sin(x) + 3</vt:lpstr>
      <vt:lpstr>Example: y = f(x) = 3 sin(x)</vt:lpstr>
      <vt:lpstr>Example: Graph of y = 3 sin(x)</vt:lpstr>
      <vt:lpstr>Slide 76</vt:lpstr>
      <vt:lpstr>Slide 77</vt:lpstr>
      <vt:lpstr>Slide 78</vt:lpstr>
      <vt:lpstr>Slide 79</vt:lpstr>
      <vt:lpstr>Slide 80</vt:lpstr>
      <vt:lpstr>Mapping figure</vt:lpstr>
      <vt:lpstr>Graph</vt:lpstr>
      <vt:lpstr>Thanks The End!   Questions?  flashman@humboldt.edu http://www.humboldt.edu/~mef2  </vt:lpstr>
      <vt:lpstr>More References</vt:lpstr>
      <vt:lpstr>More References</vt:lpstr>
      <vt:lpstr>More References</vt:lpstr>
      <vt:lpstr>Slide 87</vt:lpstr>
      <vt:lpstr>Thanks The End!    REALLY!   flashman@humboldt.edu http://www.humboldt.edu/~mef2  </vt:lpstr>
    </vt:vector>
  </TitlesOfParts>
  <Company>HSU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Mathematics, Music, and the Guitar Martin Flashman</dc:title>
  <dc:creator>Martin Flashman</dc:creator>
  <cp:lastModifiedBy>Martin Flashman</cp:lastModifiedBy>
  <cp:revision>73</cp:revision>
  <dcterms:created xsi:type="dcterms:W3CDTF">2007-07-23T00:44:08Z</dcterms:created>
  <dcterms:modified xsi:type="dcterms:W3CDTF">2012-07-04T20:22:03Z</dcterms:modified>
</cp:coreProperties>
</file>